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Состав Вселенной</a:t>
            </a:r>
          </a:p>
        </c:rich>
      </c:tx>
      <c:layout>
        <c:manualLayout>
          <c:xMode val="edge"/>
          <c:yMode val="edge"/>
          <c:x val="0.2562721608668827"/>
          <c:y val="4.061608524900542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7046173613559874E-2"/>
          <c:y val="0.14794540901077943"/>
          <c:w val="0.67880380440820653"/>
          <c:h val="0.824858482926261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Вселенной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Тёмная Энергия</c:v>
                </c:pt>
                <c:pt idx="1">
                  <c:v>Тёмная материя</c:v>
                </c:pt>
                <c:pt idx="2">
                  <c:v>Обычная материя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68.3</c:v>
                </c:pt>
                <c:pt idx="1">
                  <c:v>26.8</c:v>
                </c:pt>
                <c:pt idx="2">
                  <c:v>4.9000000000000004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120" y="1141126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72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Тёмная материя </a:t>
            </a:r>
          </a:p>
          <a:p>
            <a:r>
              <a:rPr lang="ru-RU" sz="72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           и </a:t>
            </a:r>
          </a:p>
          <a:p>
            <a:r>
              <a:rPr lang="ru-RU" sz="72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тёмная энергия</a:t>
            </a:r>
            <a:endParaRPr lang="ru-RU" sz="7200" b="1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483066"/>
            <a:ext cx="3579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Автор: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Ученик  8 А класс</a:t>
            </a:r>
          </a:p>
          <a:p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МБОУ СОШ №13 г. Королёва 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Быковский </a:t>
            </a:r>
            <a:r>
              <a:rPr lang="ru-RU" sz="14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Алексей Владимирович</a:t>
            </a:r>
            <a:endParaRPr lang="ru-RU" sz="1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1400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Руководитель: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заместитель директора, </a:t>
            </a:r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читель МБОУ СОШ №13 </a:t>
            </a:r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Агафонова Валентина Трофимовна</a:t>
            </a:r>
            <a:endParaRPr lang="ru-RU" sz="1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02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279" cy="6867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pic>
        <p:nvPicPr>
          <p:cNvPr id="7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1847" y="260648"/>
            <a:ext cx="73090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Тёмную материю </a:t>
            </a:r>
            <a:r>
              <a:rPr lang="ru-RU" sz="66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делят на </a:t>
            </a:r>
            <a:r>
              <a:rPr lang="ru-RU" sz="6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«горячую», </a:t>
            </a:r>
            <a:r>
              <a:rPr lang="ru-RU" sz="6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«холодную» </a:t>
            </a:r>
            <a:endParaRPr lang="ru-RU" sz="66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ru-RU" sz="6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6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теплую».</a:t>
            </a:r>
          </a:p>
        </p:txBody>
      </p:sp>
    </p:spTree>
    <p:extLst>
      <p:ext uri="{BB962C8B-B14F-4D97-AF65-F5344CB8AC3E}">
        <p14:creationId xmlns:p14="http://schemas.microsoft.com/office/powerpoint/2010/main" xmlns="" val="694177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кола\Тёмная материя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pic>
        <p:nvPicPr>
          <p:cNvPr id="6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1579" y="-99392"/>
            <a:ext cx="75608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Если </a:t>
            </a:r>
            <a:r>
              <a:rPr lang="ru-RU" sz="5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момент выхода из равновесия энергия частиц много превышала их массу, </a:t>
            </a:r>
            <a:r>
              <a:rPr lang="ru-RU" sz="5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тёмную материю </a:t>
            </a:r>
            <a:r>
              <a:rPr lang="ru-RU" sz="5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называют </a:t>
            </a:r>
            <a:endParaRPr lang="ru-RU" sz="5400" b="1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9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горячей</a:t>
            </a:r>
            <a:r>
              <a:rPr lang="ru-RU" sz="5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55512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pic>
        <p:nvPicPr>
          <p:cNvPr id="7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5986" y="-196129"/>
            <a:ext cx="7848872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Если частицы </a:t>
            </a:r>
            <a:r>
              <a:rPr lang="ru-RU" sz="5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тёмной материи </a:t>
            </a:r>
            <a:r>
              <a:rPr lang="ru-RU" sz="5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отщепились от космической плазмы уже будучи нерелятивистскими, такую </a:t>
            </a:r>
            <a:r>
              <a:rPr lang="ru-RU" sz="5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тёмную материю </a:t>
            </a:r>
            <a:r>
              <a:rPr lang="ru-RU" sz="5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называют </a:t>
            </a:r>
            <a:r>
              <a:rPr lang="ru-RU" sz="9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холодной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7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pic>
        <p:nvPicPr>
          <p:cNvPr id="7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836712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Тёмную материю, </a:t>
            </a:r>
            <a:r>
              <a:rPr lang="ru-RU" sz="5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составленную из частиц массой больше или порядка 1 </a:t>
            </a:r>
            <a:r>
              <a:rPr lang="ru-RU" sz="5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эВ, называют</a:t>
            </a:r>
          </a:p>
          <a:p>
            <a:pPr algn="ctr"/>
            <a:r>
              <a:rPr lang="ru-RU" sz="9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</a:t>
            </a:r>
            <a:r>
              <a:rPr lang="ru-RU" sz="9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ёплой.</a:t>
            </a:r>
            <a:endParaRPr lang="ru-RU" sz="96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559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7129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Тёмная энергия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это </a:t>
            </a: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форма материи не </a:t>
            </a:r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испускающая </a:t>
            </a: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не </a:t>
            </a:r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поглощающая </a:t>
            </a: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никакого электромагнитного излучения, в частности света.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64502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</a:t>
            </a:r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лотность </a:t>
            </a: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темной энергии, в отличие от обычного и </a:t>
            </a:r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тёмного </a:t>
            </a: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вещества, одинакова во всех точках </a:t>
            </a:r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пространства.</a:t>
            </a:r>
            <a:endParaRPr lang="ru-RU" sz="40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33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Школа\Тёмная материя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" y="-1"/>
            <a:ext cx="9143110" cy="68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19" y="-99392"/>
            <a:ext cx="9252520" cy="6957392"/>
          </a:xfrm>
          <a:prstGeom prst="rect">
            <a:avLst/>
          </a:prstGeom>
        </p:spPr>
      </p:pic>
      <p:pic>
        <p:nvPicPr>
          <p:cNvPr id="6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0001" y="972393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Описывая </a:t>
            </a:r>
            <a:r>
              <a:rPr lang="ru-RU" sz="5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тёмную </a:t>
            </a:r>
            <a:r>
              <a:rPr lang="ru-RU" sz="5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энергию, космологи считают, что ее главное свойство — </a:t>
            </a:r>
            <a:r>
              <a:rPr lang="ru-RU" sz="5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отрицательное давление.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24746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Школа\Тёмная материя\Bankoboev.Ru_3d_kos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2346"/>
            <a:ext cx="9144000" cy="70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4597" y="242088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Разгадка </a:t>
            </a:r>
            <a:r>
              <a:rPr lang="ru-RU" sz="3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тайны тёмного вещества выведет науку и человечество в целом на новый виток развития, поэтому в наших руках остаётся право совершить переворот в человеческом сознании, узнать о том, чем является на самом деле наша неисчерпаемая Вселенная…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188640"/>
            <a:ext cx="2775119" cy="24006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5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Lucida Calligraphy" panose="03010101010101010101" pitchFamily="66" charset="0"/>
              </a:rPr>
              <a:t>PS</a:t>
            </a:r>
            <a:endParaRPr lang="ru-RU" sz="15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76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pic>
        <p:nvPicPr>
          <p:cNvPr id="8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52077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Тёмная </a:t>
            </a:r>
            <a:r>
              <a:rPr lang="ru-RU" sz="5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материя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— </a:t>
            </a:r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форма 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материи, </a:t>
            </a:r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которая не испускает 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электромагнитного излучения </a:t>
            </a:r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не взаимодействует с ним</a:t>
            </a:r>
            <a:r>
              <a:rPr lang="ru-RU" sz="36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ru-RU" sz="36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Обнаружение природы тёмной материи поможет решить проблему 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скрытой массы, </a:t>
            </a:r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которая, в частности, заключается в аномально высокой скорости вращения внешних областей 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галактик.</a:t>
            </a:r>
            <a:endParaRPr lang="ru-RU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91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3462"/>
            <a:ext cx="9144000" cy="479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pic>
        <p:nvPicPr>
          <p:cNvPr id="11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Школа\Тёмная материя\oort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86" t="14278" r="26461" b="38557"/>
          <a:stretch/>
        </p:blipFill>
        <p:spPr bwMode="auto">
          <a:xfrm>
            <a:off x="5208640" y="2760670"/>
            <a:ext cx="3168352" cy="370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06008" y="1776607"/>
            <a:ext cx="1973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Ян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Оорт</a:t>
            </a:r>
            <a:endParaRPr lang="ru-RU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365" y="4942630"/>
            <a:ext cx="3188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Фриц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Цвикки</a:t>
            </a:r>
            <a:endParaRPr lang="ru-RU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2" descr="C:\Users\USER\Desktop\Школа\Тёмная материя\figure22a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62" y="354614"/>
            <a:ext cx="3208261" cy="425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547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кола\Тёмная материя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pic>
        <p:nvPicPr>
          <p:cNvPr id="8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Школа\Тёмная материя\besse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93" y="29166"/>
            <a:ext cx="3605547" cy="42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Школа\Тёмная материя\721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677804" cy="43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425" y="4325776"/>
            <a:ext cx="407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Фридрих Бессель</a:t>
            </a:r>
            <a:endParaRPr lang="ru-RU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0815" y="1449099"/>
            <a:ext cx="2484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Карл Гаусс</a:t>
            </a:r>
            <a:endParaRPr lang="ru-RU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05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Школа\Тёмная материя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94" y="-99392"/>
            <a:ext cx="926221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pic>
        <p:nvPicPr>
          <p:cNvPr id="12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Школа\Тёмная материя\107026730_NaukaNIESPJNOtb_750_563_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36" t="-2" r="3909" b="250"/>
          <a:stretch/>
        </p:blipFill>
        <p:spPr bwMode="auto">
          <a:xfrm>
            <a:off x="269631" y="727584"/>
            <a:ext cx="435662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Школа\Тёмная материя\ies_img_images_00449_047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431" y="635879"/>
            <a:ext cx="1993114" cy="23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635" y="4887809"/>
            <a:ext cx="439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Альберт Эйнштейн</a:t>
            </a:r>
            <a:endParaRPr lang="ru-RU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399" y="-171400"/>
            <a:ext cx="483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Александр Фридман</a:t>
            </a:r>
            <a:endParaRPr lang="ru-RU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8" name="Picture 6" descr="C:\Users\USER\Desktop\Школа\Тёмная материя\photo.0d4f5cc51c72601def521ba3bce5582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431" y="4005064"/>
            <a:ext cx="1970457" cy="24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41305" y="3232479"/>
            <a:ext cx="302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Эдвин Хаббл</a:t>
            </a:r>
            <a:endParaRPr lang="ru-RU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66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" y="0"/>
            <a:ext cx="914166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091" y="-99392"/>
            <a:ext cx="9252520" cy="6957392"/>
          </a:xfrm>
          <a:prstGeom prst="rect">
            <a:avLst/>
          </a:prstGeom>
        </p:spPr>
      </p:pic>
      <p:pic>
        <p:nvPicPr>
          <p:cNvPr id="7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42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6745" y="1628800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Хаббл </a:t>
            </a:r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вывел простое и универсальное соотношение: скорость разлета галактик тем выше, чем больше расстояние между ними.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38142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Школа\Тёмная материя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3"/>
            <a:ext cx="9252520" cy="69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pic>
        <p:nvPicPr>
          <p:cNvPr id="7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8692" y="-185093"/>
            <a:ext cx="9865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	</a:t>
            </a:r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Учёные </a:t>
            </a: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предположили, что наблюдаемый разлет галактик – это результат</a:t>
            </a:r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Большого Взрыва, </a:t>
            </a:r>
            <a:endParaRPr lang="ru-RU" sz="4000" b="1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случившегося </a:t>
            </a: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далеком </a:t>
            </a:r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прошлом.</a:t>
            </a: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96552" y="2383631"/>
            <a:ext cx="98650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	</a:t>
            </a:r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Последующая </a:t>
            </a: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эволюция вещества с образованием космических структур, включая галактики и их скопления, происходит на фоне равномерного расширения пространства –</a:t>
            </a:r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расстояния между галактиками с течением времени увеличиваются.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4144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Школа\Тёмная материя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pic>
        <p:nvPicPr>
          <p:cNvPr id="6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75915733"/>
              </p:ext>
            </p:extLst>
          </p:nvPr>
        </p:nvGraphicFramePr>
        <p:xfrm>
          <a:off x="539552" y="404664"/>
          <a:ext cx="82809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7190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USER\Downloads\kosmos_05-1024x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1196752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Мы живем во Вселенной, в которой, как выяснилось, львиную долю вещества составляет темная материя, а не светящееся вещество.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1829231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294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Сухов</dc:creator>
  <cp:lastModifiedBy>Admin</cp:lastModifiedBy>
  <cp:revision>33</cp:revision>
  <dcterms:created xsi:type="dcterms:W3CDTF">2015-04-03T18:27:01Z</dcterms:created>
  <dcterms:modified xsi:type="dcterms:W3CDTF">2019-03-04T17:57:22Z</dcterms:modified>
</cp:coreProperties>
</file>