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2.xml" ContentType="application/vnd.openxmlformats-officedocument.presentationml.slideLayout+xml"/>
  <Override PartName="/ppt/theme/theme5.xml" ContentType="application/vnd.openxmlformats-officedocument.theme+xml"/>
  <Override PartName="/ppt/slideLayouts/slideLayout3.xml" ContentType="application/vnd.openxmlformats-officedocument.presentationml.slideLayout+xml"/>
  <Override PartName="/ppt/theme/theme6.xml" ContentType="application/vnd.openxmlformats-officedocument.theme+xml"/>
  <Override PartName="/ppt/slideLayouts/slideLayout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7" r:id="rId1"/>
    <p:sldMasterId id="2147483660" r:id="rId2"/>
    <p:sldMasterId id="2147483720" r:id="rId3"/>
    <p:sldMasterId id="2147483732" r:id="rId4"/>
    <p:sldMasterId id="2147483798" r:id="rId5"/>
    <p:sldMasterId id="2147483685" r:id="rId6"/>
    <p:sldMasterId id="2147483801" r:id="rId7"/>
  </p:sldMasterIdLst>
  <p:notesMasterIdLst>
    <p:notesMasterId r:id="rId17"/>
  </p:notesMasterIdLst>
  <p:sldIdLst>
    <p:sldId id="361" r:id="rId8"/>
    <p:sldId id="363" r:id="rId9"/>
    <p:sldId id="359" r:id="rId10"/>
    <p:sldId id="360" r:id="rId11"/>
    <p:sldId id="365" r:id="rId12"/>
    <p:sldId id="367" r:id="rId13"/>
    <p:sldId id="368" r:id="rId14"/>
    <p:sldId id="369" r:id="rId15"/>
    <p:sldId id="370" r:id="rId16"/>
  </p:sldIdLst>
  <p:sldSz cx="6858000" cy="5143500"/>
  <p:notesSz cx="6858000" cy="9144000"/>
  <p:defaultTextStyle>
    <a:lvl1pPr>
      <a:defRPr>
        <a:latin typeface="+mj-lt"/>
        <a:ea typeface="+mj-ea"/>
        <a:cs typeface="+mj-cs"/>
        <a:sym typeface="Helvetica Neue"/>
      </a:defRPr>
    </a:lvl1pPr>
    <a:lvl2pPr>
      <a:defRPr>
        <a:latin typeface="+mj-lt"/>
        <a:ea typeface="+mj-ea"/>
        <a:cs typeface="+mj-cs"/>
        <a:sym typeface="Helvetica Neue"/>
      </a:defRPr>
    </a:lvl2pPr>
    <a:lvl3pPr>
      <a:defRPr>
        <a:latin typeface="+mj-lt"/>
        <a:ea typeface="+mj-ea"/>
        <a:cs typeface="+mj-cs"/>
        <a:sym typeface="Helvetica Neue"/>
      </a:defRPr>
    </a:lvl3pPr>
    <a:lvl4pPr>
      <a:defRPr>
        <a:latin typeface="+mj-lt"/>
        <a:ea typeface="+mj-ea"/>
        <a:cs typeface="+mj-cs"/>
        <a:sym typeface="Helvetica Neue"/>
      </a:defRPr>
    </a:lvl4pPr>
    <a:lvl5pPr>
      <a:defRPr>
        <a:latin typeface="+mj-lt"/>
        <a:ea typeface="+mj-ea"/>
        <a:cs typeface="+mj-cs"/>
        <a:sym typeface="Helvetica Neue"/>
      </a:defRPr>
    </a:lvl5pPr>
    <a:lvl6pPr>
      <a:defRPr>
        <a:latin typeface="+mj-lt"/>
        <a:ea typeface="+mj-ea"/>
        <a:cs typeface="+mj-cs"/>
        <a:sym typeface="Helvetica Neue"/>
      </a:defRPr>
    </a:lvl6pPr>
    <a:lvl7pPr>
      <a:defRPr>
        <a:latin typeface="+mj-lt"/>
        <a:ea typeface="+mj-ea"/>
        <a:cs typeface="+mj-cs"/>
        <a:sym typeface="Helvetica Neue"/>
      </a:defRPr>
    </a:lvl7pPr>
    <a:lvl8pPr>
      <a:defRPr>
        <a:latin typeface="+mj-lt"/>
        <a:ea typeface="+mj-ea"/>
        <a:cs typeface="+mj-cs"/>
        <a:sym typeface="Helvetica Neue"/>
      </a:defRPr>
    </a:lvl8pPr>
    <a:lvl9pPr>
      <a:defRPr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63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720" userDrawn="1">
          <p15:clr>
            <a:srgbClr val="A4A3A4"/>
          </p15:clr>
        </p15:guide>
        <p15:guide id="4" pos="119" userDrawn="1">
          <p15:clr>
            <a:srgbClr val="A4A3A4"/>
          </p15:clr>
        </p15:guide>
        <p15:guide id="5" pos="42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C8"/>
    <a:srgbClr val="172440"/>
    <a:srgbClr val="EA9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6434" autoAdjust="0"/>
  </p:normalViewPr>
  <p:slideViewPr>
    <p:cSldViewPr snapToGrid="0" snapToObjects="1">
      <p:cViewPr varScale="1">
        <p:scale>
          <a:sx n="87" d="100"/>
          <a:sy n="87" d="100"/>
        </p:scale>
        <p:origin x="1404" y="26"/>
      </p:cViewPr>
      <p:guideLst>
        <p:guide orient="horz" pos="463"/>
        <p:guide pos="2160"/>
        <p:guide orient="horz" pos="1720"/>
        <p:guide pos="119"/>
        <p:guide pos="42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CA35C-AB3F-0D44-9877-2CB12F260F89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E08E2-07CB-A548-A84E-407746EF68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51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0E08E2-07CB-A548-A84E-407746EF68A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267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3763905" y="706955"/>
            <a:ext cx="2716314" cy="857250"/>
          </a:xfrm>
        </p:spPr>
        <p:txBody>
          <a:bodyPr>
            <a:noAutofit/>
          </a:bodyPr>
          <a:lstStyle>
            <a:lvl1pPr>
              <a:defRPr sz="2400">
                <a:solidFill>
                  <a:srgbClr val="172440"/>
                </a:solidFill>
                <a:latin typeface="Verdana"/>
                <a:cs typeface="Verdana"/>
              </a:defRPr>
            </a:lvl1pPr>
          </a:lstStyle>
          <a:p>
            <a:r>
              <a:rPr lang="ru-RU" dirty="0"/>
              <a:t>Образец заголовка </a:t>
            </a:r>
            <a:br>
              <a:rPr lang="ru-RU" dirty="0"/>
            </a:br>
            <a:r>
              <a:rPr lang="ru-RU" dirty="0"/>
              <a:t>в три строки</a:t>
            </a:r>
          </a:p>
        </p:txBody>
      </p:sp>
    </p:spTree>
    <p:extLst>
      <p:ext uri="{BB962C8B-B14F-4D97-AF65-F5344CB8AC3E}">
        <p14:creationId xmlns:p14="http://schemas.microsoft.com/office/powerpoint/2010/main" val="252877029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421643" y="402828"/>
            <a:ext cx="4380579" cy="728070"/>
          </a:xfrm>
        </p:spPr>
        <p:txBody>
          <a:bodyPr anchor="t" anchorCtr="0">
            <a:normAutofit/>
          </a:bodyPr>
          <a:lstStyle>
            <a:lvl1pPr algn="l">
              <a:defRPr sz="2000" baseline="0">
                <a:solidFill>
                  <a:srgbClr val="172440"/>
                </a:solidFill>
                <a:latin typeface="Verdana"/>
                <a:cs typeface="Verdana"/>
              </a:defRPr>
            </a:lvl1pPr>
          </a:lstStyle>
          <a:p>
            <a:r>
              <a:rPr lang="ru-RU" dirty="0"/>
              <a:t>Образец заголовка</a:t>
            </a:r>
            <a:br>
              <a:rPr lang="en-US" dirty="0"/>
            </a:br>
            <a:r>
              <a:rPr lang="ru-RU" dirty="0"/>
              <a:t>в две строки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643" y="1079256"/>
            <a:ext cx="4380579" cy="413156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422276" y="1650000"/>
            <a:ext cx="6092825" cy="294422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Calibri Light"/>
                <a:cs typeface="Calibri Light"/>
              </a:defRPr>
            </a:lvl1pPr>
            <a:lvl2pPr>
              <a:defRPr sz="1400" b="0" i="0">
                <a:latin typeface="Calibri Light"/>
                <a:cs typeface="Calibri Light"/>
              </a:defRPr>
            </a:lvl2pPr>
            <a:lvl3pPr>
              <a:defRPr sz="1400" b="0" i="0">
                <a:latin typeface="Calibri Light"/>
                <a:cs typeface="Calibri Light"/>
              </a:defRPr>
            </a:lvl3pPr>
            <a:lvl4pPr>
              <a:defRPr sz="1400" b="0" i="0">
                <a:latin typeface="Calibri Light"/>
                <a:cs typeface="Calibri Light"/>
              </a:defRPr>
            </a:lvl4pPr>
            <a:lvl5pPr>
              <a:defRPr sz="1400" b="0" i="0">
                <a:latin typeface="Calibri Light"/>
                <a:cs typeface="Calibri Light"/>
              </a:defRPr>
            </a:lvl5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11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4183959" y="553106"/>
            <a:ext cx="1948212" cy="857250"/>
          </a:xfrm>
        </p:spPr>
        <p:txBody>
          <a:bodyPr>
            <a:normAutofit/>
          </a:bodyPr>
          <a:lstStyle>
            <a:lvl1pPr>
              <a:defRPr sz="2400">
                <a:latin typeface="Verdana"/>
                <a:cs typeface="Verdana"/>
              </a:defRPr>
            </a:lvl1pPr>
          </a:lstStyle>
          <a:p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4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421643" y="402828"/>
            <a:ext cx="4380579" cy="728070"/>
          </a:xfrm>
        </p:spPr>
        <p:txBody>
          <a:bodyPr anchor="t">
            <a:normAutofit/>
          </a:bodyPr>
          <a:lstStyle>
            <a:lvl1pPr algn="l">
              <a:defRPr sz="1500" baseline="0">
                <a:solidFill>
                  <a:srgbClr val="172440"/>
                </a:solidFill>
                <a:latin typeface="Verdana"/>
                <a:cs typeface="Verdana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643" y="1079257"/>
            <a:ext cx="4380579" cy="413156"/>
          </a:xfrm>
        </p:spPr>
        <p:txBody>
          <a:bodyPr>
            <a:normAutofit/>
          </a:bodyPr>
          <a:lstStyle>
            <a:lvl1pPr marL="0" indent="0" algn="l">
              <a:buNone/>
              <a:defRPr sz="1200" b="0">
                <a:solidFill>
                  <a:schemeClr val="tx1"/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422282" y="1650001"/>
            <a:ext cx="6092825" cy="2944226"/>
          </a:xfrm>
        </p:spPr>
        <p:txBody>
          <a:bodyPr>
            <a:normAutofit/>
          </a:bodyPr>
          <a:lstStyle>
            <a:lvl1pPr marL="0" indent="0">
              <a:buNone/>
              <a:defRPr sz="1050" b="0" i="0">
                <a:latin typeface="Calibri Light"/>
                <a:cs typeface="Calibri Light"/>
              </a:defRPr>
            </a:lvl1pPr>
            <a:lvl2pPr>
              <a:defRPr sz="1050" b="0" i="0">
                <a:latin typeface="Calibri Light"/>
                <a:cs typeface="Calibri Light"/>
              </a:defRPr>
            </a:lvl2pPr>
            <a:lvl3pPr>
              <a:defRPr sz="1050" b="0" i="0">
                <a:latin typeface="Calibri Light"/>
                <a:cs typeface="Calibri Light"/>
              </a:defRPr>
            </a:lvl3pPr>
            <a:lvl4pPr>
              <a:defRPr sz="1050" b="0" i="0">
                <a:latin typeface="Calibri Light"/>
                <a:cs typeface="Calibri Light"/>
              </a:defRPr>
            </a:lvl4pPr>
            <a:lvl5pPr>
              <a:defRPr sz="1050" b="0" i="0">
                <a:latin typeface="Calibri Light"/>
                <a:cs typeface="Calibri Light"/>
              </a:defRPr>
            </a:lvl5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9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726821" y="206375"/>
            <a:ext cx="2788279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br>
              <a:rPr lang="ru-RU" dirty="0"/>
            </a:br>
            <a:r>
              <a:rPr lang="ru-RU" dirty="0"/>
              <a:t>в три строки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</p:sldLayoutIdLst>
  <p:transition spd="med"/>
  <p:txStyles>
    <p:titleStyle>
      <a:lvl1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1pPr>
      <a:lvl2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2pPr>
      <a:lvl3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3pPr>
      <a:lvl4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4pPr>
      <a:lvl5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5pPr>
      <a:lvl6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6pPr>
      <a:lvl7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7pPr>
      <a:lvl8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8pPr>
      <a:lvl9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9pPr>
    </p:titleStyle>
    <p:bodyStyle>
      <a:lvl1pPr marL="0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1pPr>
      <a:lvl2pPr marL="257156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2pPr>
      <a:lvl3pPr marL="514313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3pPr>
      <a:lvl4pPr marL="771468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4pPr>
      <a:lvl5pPr marL="1028624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5pPr>
      <a:lvl6pPr marL="1485789" indent="-200010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2945" indent="-200010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100" indent="-200010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256" indent="-200010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55331" y="27826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1961" y="428848"/>
            <a:ext cx="400505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в две строки</a:t>
            </a:r>
          </a:p>
        </p:txBody>
      </p:sp>
    </p:spTree>
    <p:extLst>
      <p:ext uri="{BB962C8B-B14F-4D97-AF65-F5344CB8AC3E}">
        <p14:creationId xmlns:p14="http://schemas.microsoft.com/office/powerpoint/2010/main" val="127997940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342875" rtl="0" eaLnBrk="1" latinLnBrk="0" hangingPunct="1">
        <a:spcBef>
          <a:spcPct val="0"/>
        </a:spcBef>
        <a:buNone/>
        <a:defRPr sz="2400" b="0" i="0" kern="1200" baseline="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257156" indent="-257156" algn="l" defTabSz="34287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71" indent="-214298" algn="l" defTabSz="342875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8" algn="l" defTabSz="34287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0" indent="-171438" algn="l" defTabSz="342875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35" indent="-171438" algn="l" defTabSz="342875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09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4265" y="426614"/>
            <a:ext cx="4394311" cy="796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Образец заголовка</a:t>
            </a:r>
            <a:r>
              <a:rPr lang="en-US" dirty="0"/>
              <a:t> </a:t>
            </a:r>
            <a:r>
              <a:rPr lang="ru-RU" dirty="0"/>
              <a:t>в две строки</a:t>
            </a:r>
          </a:p>
        </p:txBody>
      </p:sp>
    </p:spTree>
    <p:extLst>
      <p:ext uri="{BB962C8B-B14F-4D97-AF65-F5344CB8AC3E}">
        <p14:creationId xmlns:p14="http://schemas.microsoft.com/office/powerpoint/2010/main" val="217991137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342875" rtl="0" eaLnBrk="1" latinLnBrk="0" hangingPunct="1">
        <a:spcBef>
          <a:spcPct val="0"/>
        </a:spcBef>
        <a:buNone/>
        <a:defRPr sz="2400" kern="1200">
          <a:solidFill>
            <a:srgbClr val="FFFFFF"/>
          </a:solidFill>
          <a:latin typeface="Verdana"/>
          <a:ea typeface="+mj-ea"/>
          <a:cs typeface="Verdana"/>
        </a:defRPr>
      </a:lvl1pPr>
    </p:titleStyle>
    <p:bodyStyle>
      <a:lvl1pPr marL="257156" indent="-257156" algn="l" defTabSz="34287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71" indent="-214298" algn="l" defTabSz="342875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8" algn="l" defTabSz="34287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0" indent="-171438" algn="l" defTabSz="342875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35" indent="-171438" algn="l" defTabSz="342875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09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4265" y="426614"/>
            <a:ext cx="4394311" cy="796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Образец заголовка</a:t>
            </a:r>
            <a:r>
              <a:rPr lang="en-US" dirty="0"/>
              <a:t> </a:t>
            </a:r>
            <a:r>
              <a:rPr lang="ru-RU" dirty="0"/>
              <a:t>в две строки</a:t>
            </a:r>
          </a:p>
        </p:txBody>
      </p:sp>
    </p:spTree>
    <p:extLst>
      <p:ext uri="{BB962C8B-B14F-4D97-AF65-F5344CB8AC3E}">
        <p14:creationId xmlns:p14="http://schemas.microsoft.com/office/powerpoint/2010/main" val="417489612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342875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257156" indent="-257156" algn="l" defTabSz="34287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171" indent="-214298" algn="l" defTabSz="342875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186" indent="-171438" algn="l" defTabSz="34287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060" indent="-171438" algn="l" defTabSz="342875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2935" indent="-171438" algn="l" defTabSz="342875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809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6375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200152"/>
            <a:ext cx="61722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4767265"/>
            <a:ext cx="16002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9D1BD-0BEB-464B-9104-5773324B2285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4767265"/>
            <a:ext cx="21717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4767265"/>
            <a:ext cx="16002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658A9-4423-2241-B885-4157D8602E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81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6375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200157"/>
            <a:ext cx="61722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4767273"/>
            <a:ext cx="16002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635B3-C2B0-A94F-BF40-36C103B64EE6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4767273"/>
            <a:ext cx="21717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4767273"/>
            <a:ext cx="16002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F12AA-2900-5846-91D2-F5331677FA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9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ctr" defTabSz="342875" rtl="0" eaLnBrk="1" latinLnBrk="0" hangingPunct="1"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56" indent="-257156" algn="l" defTabSz="34287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171" indent="-214298" algn="l" defTabSz="342875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186" indent="-171438" algn="l" defTabSz="34287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060" indent="-171438" algn="l" defTabSz="342875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2935" indent="-171438" algn="l" defTabSz="342875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809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206375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1200164"/>
            <a:ext cx="61722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512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342900" y="4767302"/>
            <a:ext cx="1600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algn="l" rtl="0"/>
            <a:fld id="{4CD75C13-A418-48F9-B3EC-D1E9C3A597EA}" type="datetimeFigureOut">
              <a:rPr lang="ru-RU" kern="1200" smtClean="0">
                <a:ea typeface="+mn-ea"/>
                <a:cs typeface="+mn-cs"/>
              </a:rPr>
              <a:pPr algn="l" rtl="0"/>
              <a:t>28.07.2022</a:t>
            </a:fld>
            <a:endParaRPr lang="ru-RU" kern="1200">
              <a:ea typeface="+mn-ea"/>
              <a:cs typeface="+mn-cs"/>
            </a:endParaRPr>
          </a:p>
        </p:txBody>
      </p:sp>
      <p:sp>
        <p:nvSpPr>
          <p:cNvPr id="512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2343150" y="4767302"/>
            <a:ext cx="2171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rtl="0"/>
            <a:endParaRPr lang="ru-RU" kern="1200">
              <a:ea typeface="+mn-ea"/>
              <a:cs typeface="+mn-cs"/>
            </a:endParaRPr>
          </a:p>
        </p:txBody>
      </p:sp>
      <p:sp>
        <p:nvSpPr>
          <p:cNvPr id="512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4914900" y="4767302"/>
            <a:ext cx="1600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rtl="0"/>
            <a:fld id="{91864827-3A23-4D56-A5E1-E2698200081A}" type="slidenum">
              <a:rPr lang="ru-RU" kern="1200" smtClean="0">
                <a:ea typeface="+mn-ea"/>
                <a:cs typeface="+mn-cs"/>
              </a:rPr>
              <a:pPr rtl="0"/>
              <a:t>‹#›</a:t>
            </a:fld>
            <a:endParaRPr lang="ru-RU" kern="120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976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</p:sldLayoutIdLst>
  <p:txStyles>
    <p:titleStyle>
      <a:lvl1pPr algn="ctr" defTabSz="34289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4289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defTabSz="34289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defTabSz="34289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defTabSz="34289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892" algn="ctr" defTabSz="342892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783" algn="ctr" defTabSz="342892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675" algn="ctr" defTabSz="342892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566" algn="ctr" defTabSz="342892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68" indent="-257168" algn="l" defTabSz="34289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34289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34289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34289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34289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pkpro.ru/proekty/stroim-shkolu-minprosveshcheniya-rossi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rebol_dd@asou-m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32A76E-19C3-4AA1-AA68-374CF3F36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3096" y="1716061"/>
            <a:ext cx="3264669" cy="857250"/>
          </a:xfrm>
        </p:spPr>
        <p:txBody>
          <a:bodyPr/>
          <a:lstStyle/>
          <a:p>
            <a:r>
              <a:rPr lang="ru-RU" sz="2000" b="1" dirty="0"/>
              <a:t>Вебинар </a:t>
            </a:r>
            <a:br>
              <a:rPr lang="ru-RU" sz="2000" b="1" dirty="0"/>
            </a:br>
            <a:r>
              <a:rPr lang="ru-RU" sz="2000" b="1" dirty="0"/>
              <a:t>«Школа </a:t>
            </a:r>
            <a:r>
              <a:rPr lang="ru-RU" sz="2000" b="1" dirty="0" err="1"/>
              <a:t>Минпросвещения</a:t>
            </a:r>
            <a:r>
              <a:rPr lang="ru-RU" sz="2000" b="1" dirty="0"/>
              <a:t> России» </a:t>
            </a:r>
            <a:br>
              <a:rPr lang="ru-RU" sz="2000" b="1" dirty="0"/>
            </a:br>
            <a:r>
              <a:rPr lang="ru-RU" sz="2000" b="1" dirty="0"/>
              <a:t>для методистов, закрепленных за ОО</a:t>
            </a:r>
            <a:br>
              <a:rPr lang="ru-RU" sz="2000" b="1" dirty="0"/>
            </a:br>
            <a:br>
              <a:rPr lang="ru-RU" sz="2000" b="1" dirty="0"/>
            </a:br>
            <a:r>
              <a:rPr lang="ru-RU" sz="2000" b="1" dirty="0"/>
              <a:t>28.07.2022</a:t>
            </a:r>
          </a:p>
        </p:txBody>
      </p:sp>
    </p:spTree>
    <p:extLst>
      <p:ext uri="{BB962C8B-B14F-4D97-AF65-F5344CB8AC3E}">
        <p14:creationId xmlns:p14="http://schemas.microsoft.com/office/powerpoint/2010/main" val="398206064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169816" y="929029"/>
            <a:ext cx="6552853" cy="3778302"/>
          </a:xfrm>
        </p:spPr>
        <p:txBody>
          <a:bodyPr>
            <a:normAutofit/>
          </a:bodyPr>
          <a:lstStyle/>
          <a:p>
            <a:pPr marL="228600" indent="-228600" algn="just">
              <a:spcBef>
                <a:spcPct val="0"/>
              </a:spcBef>
              <a:buAutoNum type="arabicPeriod"/>
            </a:pP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В проект вошли 64 школы. </a:t>
            </a:r>
          </a:p>
          <a:p>
            <a:pPr marL="228600" indent="-228600" algn="just">
              <a:spcBef>
                <a:spcPct val="0"/>
              </a:spcBef>
              <a:buAutoNum type="arabicPeriod"/>
            </a:pP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Создана группа в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Телеграм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: руководители школ, муниципальные методисты, региональные координаторы. </a:t>
            </a:r>
          </a:p>
          <a:p>
            <a:pPr marL="228600" indent="-228600" algn="just">
              <a:spcBef>
                <a:spcPct val="0"/>
              </a:spcBef>
              <a:buAutoNum type="arabicPeriod"/>
            </a:pP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Назначен за каждой школой методист, обеспечивающий сопровождение школы в проекте (специалист управления образования, сотрудник ММС, член регионального методического актива).</a:t>
            </a:r>
          </a:p>
          <a:p>
            <a:pPr marL="228600" indent="-228600" algn="just">
              <a:spcBef>
                <a:spcPct val="0"/>
              </a:spcBef>
              <a:buAutoNum type="arabicPeriod"/>
            </a:pP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Определены региональные координаторы проекта: Цветков И.А., проректор АСОУ, 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тел.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8-499-940-10-35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, доб.187  (программа ДПП ПК, контент), Серикова Л.В., проректор АСОУ, тел. 8-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495-472-51-44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, доб.240 (координация и общее сопровождение проекта).</a:t>
            </a:r>
          </a:p>
          <a:p>
            <a:pPr marL="228600" indent="-228600" algn="just">
              <a:spcBef>
                <a:spcPct val="0"/>
              </a:spcBef>
              <a:buAutoNum type="arabicPeriod"/>
            </a:pP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Проведено обучение школьных команд по ДПП ПК «Школа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России»: новые возможности для повышения качества образования», 48 ч., АСОУ.</a:t>
            </a:r>
          </a:p>
          <a:p>
            <a:pPr marL="228600" indent="-228600" algn="just">
              <a:spcBef>
                <a:spcPct val="0"/>
              </a:spcBef>
              <a:buAutoNum type="arabicPeriod"/>
            </a:pP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Состоятся с 08.08.2022 по 15.08.2022 собеседования со школьными командами, участвующими в проекте. Место проведения: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Староватутинский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пр., д. 8., ауд. № 114. Присутствуют: руководитель, заместитель руководителя ОО, методист, закрепленный за ОО.  </a:t>
            </a:r>
          </a:p>
          <a:p>
            <a:pPr marL="342900" indent="-342900" algn="just">
              <a:spcBef>
                <a:spcPct val="0"/>
              </a:spcBef>
              <a:buAutoNum type="arabicPeriod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  <a:sym typeface="Helvetica Neue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786AD5F-B74D-4821-A7DB-3C94584B1581}"/>
              </a:ext>
            </a:extLst>
          </p:cNvPr>
          <p:cNvSpPr/>
          <p:nvPr/>
        </p:nvSpPr>
        <p:spPr>
          <a:xfrm>
            <a:off x="169816" y="189955"/>
            <a:ext cx="56366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Участие в проекте «Школа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Минпросвещения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России» Московской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64789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222068" y="691490"/>
            <a:ext cx="6364481" cy="3892194"/>
          </a:xfrm>
        </p:spPr>
        <p:txBody>
          <a:bodyPr>
            <a:normAutofit/>
          </a:bodyPr>
          <a:lstStyle/>
          <a:p>
            <a:pPr marL="228600" indent="-228600" algn="just">
              <a:spcBef>
                <a:spcPct val="0"/>
              </a:spcBef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Указ Президента РФ от 07.05.2018 № 204 О национальных целях и стратегических задачах развития Российской Федерации на период до 2024 года;</a:t>
            </a:r>
          </a:p>
          <a:p>
            <a:pPr marL="228600" indent="-228600" algn="just">
              <a:spcBef>
                <a:spcPct val="0"/>
              </a:spcBef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Указ Президента РФ от 21.07.2020 № 474 «О национальных целях развития Российской Федерации на период до 2030 года», на достижение целей, целевых показателей и результатов национального проекта «Образование»;</a:t>
            </a:r>
          </a:p>
          <a:p>
            <a:pPr marL="228600" indent="-228600" algn="just">
              <a:spcBef>
                <a:spcPct val="0"/>
              </a:spcBef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Концепция  «Школа Минпросвещения России» (проект);</a:t>
            </a:r>
          </a:p>
          <a:p>
            <a:pPr marL="228600" indent="-228600" algn="just">
              <a:spcBef>
                <a:spcPct val="0"/>
              </a:spcBef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 «Школа Минпросвещения России»;</a:t>
            </a:r>
          </a:p>
          <a:p>
            <a:pPr marL="228600" indent="-228600" algn="just">
              <a:spcBef>
                <a:spcPct val="0"/>
              </a:spcBef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Академия Минпросвещения России. Проект «Школа Минпросвещения России»: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https://apkpro.ru/proekty/stroim-shkolu-minprosveshcheniya-rossii/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spcBef>
                <a:spcPct val="0"/>
              </a:spcBef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ФГБНУ «Институт управления образованием Российской академии образования»: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https://smp.iuorao.ru/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786AD5F-B74D-4821-A7DB-3C94584B1581}"/>
              </a:ext>
            </a:extLst>
          </p:cNvPr>
          <p:cNvSpPr/>
          <p:nvPr/>
        </p:nvSpPr>
        <p:spPr>
          <a:xfrm>
            <a:off x="261256" y="190484"/>
            <a:ext cx="56366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Основные материалы</a:t>
            </a:r>
          </a:p>
        </p:txBody>
      </p:sp>
    </p:spTree>
    <p:extLst>
      <p:ext uri="{BB962C8B-B14F-4D97-AF65-F5344CB8AC3E}">
        <p14:creationId xmlns:p14="http://schemas.microsoft.com/office/powerpoint/2010/main" val="3451581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222068" y="736687"/>
            <a:ext cx="6364481" cy="389219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Ориентация на лучшие, передовые практики в системе образования, обеспечивающие: </a:t>
            </a:r>
          </a:p>
          <a:p>
            <a:pPr marL="342900" indent="-342900" algn="just">
              <a:buAutoNum type="arabicParenR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высокие образовательные результаты; </a:t>
            </a:r>
          </a:p>
          <a:p>
            <a:pPr marL="342900" indent="-342900" algn="just">
              <a:buAutoNum type="arabicParenR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российской гражданской идентичности.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Механизмы: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Единство учебной и воспитательной деятельности, реализуемой совместно с семьей и иными институтами воспитания;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Здоровьесберегающие технологии и методики обучения;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личностных качеств для решения повседневных и нетиповых задач;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Сохранение и развитие культурного разнообразия;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гражданской идентичности обучающихся. </a:t>
            </a: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786AD5F-B74D-4821-A7DB-3C94584B1581}"/>
              </a:ext>
            </a:extLst>
          </p:cNvPr>
          <p:cNvSpPr/>
          <p:nvPr/>
        </p:nvSpPr>
        <p:spPr>
          <a:xfrm>
            <a:off x="176348" y="152649"/>
            <a:ext cx="56366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Основная идея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17560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246759" y="870712"/>
            <a:ext cx="6364481" cy="3892194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</a:pPr>
            <a:endParaRPr lang="ru-RU" sz="18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28600" indent="-228600" algn="just">
              <a:spcBef>
                <a:spcPct val="0"/>
              </a:spcBef>
              <a:buAutoNum type="arabicPeriod"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Карта определения уровня соответствия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 результатам  самодиагностики реализации аспектов деятельности школы;</a:t>
            </a:r>
          </a:p>
          <a:p>
            <a:pPr algn="just">
              <a:spcBef>
                <a:spcPct val="0"/>
              </a:spcBef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2. Дорожная карта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 развитию общеобразовательной организации.</a:t>
            </a: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786AD5F-B74D-4821-A7DB-3C94584B1581}"/>
              </a:ext>
            </a:extLst>
          </p:cNvPr>
          <p:cNvSpPr/>
          <p:nvPr/>
        </p:nvSpPr>
        <p:spPr>
          <a:xfrm>
            <a:off x="140555" y="179511"/>
            <a:ext cx="590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Материалы к собеседованию с 08.08.2022 по 15.08.2022</a:t>
            </a:r>
          </a:p>
        </p:txBody>
      </p:sp>
    </p:spTree>
    <p:extLst>
      <p:ext uri="{BB962C8B-B14F-4D97-AF65-F5344CB8AC3E}">
        <p14:creationId xmlns:p14="http://schemas.microsoft.com/office/powerpoint/2010/main" val="372293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246759" y="1174090"/>
            <a:ext cx="6364481" cy="3588816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</a:pPr>
            <a:endParaRPr lang="ru-RU" sz="18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786AD5F-B74D-4821-A7DB-3C94584B1581}"/>
              </a:ext>
            </a:extLst>
          </p:cNvPr>
          <p:cNvSpPr/>
          <p:nvPr/>
        </p:nvSpPr>
        <p:spPr>
          <a:xfrm>
            <a:off x="246759" y="54567"/>
            <a:ext cx="590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Карта определения уровня соответствия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результатам  самодиагностики реализации аспектов деятельности школы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94AEEA9-1AF2-40EE-8B82-22AAA7F99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514789"/>
              </p:ext>
            </p:extLst>
          </p:nvPr>
        </p:nvGraphicFramePr>
        <p:xfrm>
          <a:off x="342899" y="1016088"/>
          <a:ext cx="6172199" cy="3759695"/>
        </p:xfrm>
        <a:graphic>
          <a:graphicData uri="http://schemas.openxmlformats.org/drawingml/2006/table">
            <a:tbl>
              <a:tblPr firstRow="1" firstCol="1" bandRow="1"/>
              <a:tblGrid>
                <a:gridCol w="344730">
                  <a:extLst>
                    <a:ext uri="{9D8B030D-6E8A-4147-A177-3AD203B41FA5}">
                      <a16:colId xmlns:a16="http://schemas.microsoft.com/office/drawing/2014/main" val="2701387002"/>
                    </a:ext>
                  </a:extLst>
                </a:gridCol>
                <a:gridCol w="1090753">
                  <a:extLst>
                    <a:ext uri="{9D8B030D-6E8A-4147-A177-3AD203B41FA5}">
                      <a16:colId xmlns:a16="http://schemas.microsoft.com/office/drawing/2014/main" val="810367981"/>
                    </a:ext>
                  </a:extLst>
                </a:gridCol>
                <a:gridCol w="1135985">
                  <a:extLst>
                    <a:ext uri="{9D8B030D-6E8A-4147-A177-3AD203B41FA5}">
                      <a16:colId xmlns:a16="http://schemas.microsoft.com/office/drawing/2014/main" val="1303437630"/>
                    </a:ext>
                  </a:extLst>
                </a:gridCol>
                <a:gridCol w="1734138">
                  <a:extLst>
                    <a:ext uri="{9D8B030D-6E8A-4147-A177-3AD203B41FA5}">
                      <a16:colId xmlns:a16="http://schemas.microsoft.com/office/drawing/2014/main" val="793907091"/>
                    </a:ext>
                  </a:extLst>
                </a:gridCol>
                <a:gridCol w="1866593">
                  <a:extLst>
                    <a:ext uri="{9D8B030D-6E8A-4147-A177-3AD203B41FA5}">
                      <a16:colId xmlns:a16="http://schemas.microsoft.com/office/drawing/2014/main" val="4107884220"/>
                    </a:ext>
                  </a:extLst>
                </a:gridCol>
              </a:tblGrid>
              <a:tr h="4540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</a:t>
                      </a:r>
                      <a:r>
                        <a:rPr lang="en-US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(базовый, средний, полный)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Обоснование степени соответствия по показателям модели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по переходу на следующий уровень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756966"/>
                  </a:ext>
                </a:extLst>
              </a:tr>
              <a:tr h="30272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Знание: качество и объективность</a:t>
                      </a: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319505"/>
                  </a:ext>
                </a:extLst>
              </a:tr>
              <a:tr h="45408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Инклюзивное образовательное пространство</a:t>
                      </a: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888760"/>
                  </a:ext>
                </a:extLst>
              </a:tr>
              <a:tr h="15397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Воспитание</a:t>
                      </a: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449971"/>
                  </a:ext>
                </a:extLst>
              </a:tr>
              <a:tr h="15397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Творчество </a:t>
                      </a: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256384"/>
                  </a:ext>
                </a:extLst>
              </a:tr>
              <a:tr h="23106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Профориентация </a:t>
                      </a: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343886"/>
                  </a:ext>
                </a:extLst>
              </a:tr>
              <a:tr h="15397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Здоровье </a:t>
                      </a: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328730"/>
                  </a:ext>
                </a:extLst>
              </a:tr>
              <a:tr h="42411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7. </a:t>
                      </a: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Учитель. Школьные команды</a:t>
                      </a: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761836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Школьный климат</a:t>
                      </a: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962646"/>
                  </a:ext>
                </a:extLst>
              </a:tr>
              <a:tr h="45408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среда, создание условий </a:t>
                      </a: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279063"/>
                  </a:ext>
                </a:extLst>
              </a:tr>
              <a:tr h="30272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Единая модель управления</a:t>
                      </a: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58" marR="45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466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45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246759" y="870712"/>
            <a:ext cx="6364481" cy="3892194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</a:pPr>
            <a:endParaRPr lang="ru-RU" sz="18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786AD5F-B74D-4821-A7DB-3C94584B1581}"/>
              </a:ext>
            </a:extLst>
          </p:cNvPr>
          <p:cNvSpPr/>
          <p:nvPr/>
        </p:nvSpPr>
        <p:spPr>
          <a:xfrm>
            <a:off x="233957" y="103970"/>
            <a:ext cx="57847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Дорожная карта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развитию общеобразовательной организации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58ADFCD0-8FB7-4ECA-B6B1-9DB17E39DC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787490"/>
              </p:ext>
            </p:extLst>
          </p:nvPr>
        </p:nvGraphicFramePr>
        <p:xfrm>
          <a:off x="246759" y="870712"/>
          <a:ext cx="6437505" cy="3928318"/>
        </p:xfrm>
        <a:graphic>
          <a:graphicData uri="http://schemas.openxmlformats.org/drawingml/2006/table">
            <a:tbl>
              <a:tblPr firstRow="1" firstCol="1" bandRow="1"/>
              <a:tblGrid>
                <a:gridCol w="480802">
                  <a:extLst>
                    <a:ext uri="{9D8B030D-6E8A-4147-A177-3AD203B41FA5}">
                      <a16:colId xmlns:a16="http://schemas.microsoft.com/office/drawing/2014/main" val="1733381980"/>
                    </a:ext>
                  </a:extLst>
                </a:gridCol>
                <a:gridCol w="1595721">
                  <a:extLst>
                    <a:ext uri="{9D8B030D-6E8A-4147-A177-3AD203B41FA5}">
                      <a16:colId xmlns:a16="http://schemas.microsoft.com/office/drawing/2014/main" val="1765675375"/>
                    </a:ext>
                  </a:extLst>
                </a:gridCol>
                <a:gridCol w="980682">
                  <a:extLst>
                    <a:ext uri="{9D8B030D-6E8A-4147-A177-3AD203B41FA5}">
                      <a16:colId xmlns:a16="http://schemas.microsoft.com/office/drawing/2014/main" val="2953821420"/>
                    </a:ext>
                  </a:extLst>
                </a:gridCol>
                <a:gridCol w="1566488">
                  <a:extLst>
                    <a:ext uri="{9D8B030D-6E8A-4147-A177-3AD203B41FA5}">
                      <a16:colId xmlns:a16="http://schemas.microsoft.com/office/drawing/2014/main" val="63576608"/>
                    </a:ext>
                  </a:extLst>
                </a:gridCol>
                <a:gridCol w="845745">
                  <a:extLst>
                    <a:ext uri="{9D8B030D-6E8A-4147-A177-3AD203B41FA5}">
                      <a16:colId xmlns:a16="http://schemas.microsoft.com/office/drawing/2014/main" val="769337792"/>
                    </a:ext>
                  </a:extLst>
                </a:gridCol>
                <a:gridCol w="968067">
                  <a:extLst>
                    <a:ext uri="{9D8B030D-6E8A-4147-A177-3AD203B41FA5}">
                      <a16:colId xmlns:a16="http://schemas.microsoft.com/office/drawing/2014/main" val="3140591025"/>
                    </a:ext>
                  </a:extLst>
                </a:gridCol>
              </a:tblGrid>
              <a:tr h="524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Конкретные мероприятия по переходу на следующий уровень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реализации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Планируемый результат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925255"/>
                  </a:ext>
                </a:extLst>
              </a:tr>
              <a:tr h="131091">
                <a:tc rowSpan="5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400"/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Знание: качество и объективность</a:t>
                      </a: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14075"/>
                  </a:ext>
                </a:extLst>
              </a:tr>
              <a:tr h="131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2…</a:t>
                      </a: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507183"/>
                  </a:ext>
                </a:extLst>
              </a:tr>
              <a:tr h="131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2…</a:t>
                      </a: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926599"/>
                  </a:ext>
                </a:extLst>
              </a:tr>
              <a:tr h="131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042980"/>
                  </a:ext>
                </a:extLst>
              </a:tr>
              <a:tr h="131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3…</a:t>
                      </a: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562824"/>
                  </a:ext>
                </a:extLst>
              </a:tr>
              <a:tr h="39327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Инклюзивное образовательное пространство</a:t>
                      </a: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447337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Воспитание</a:t>
                      </a: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629202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Творчество </a:t>
                      </a: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91551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Профориентация </a:t>
                      </a: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318515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Здоровье </a:t>
                      </a: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677914"/>
                  </a:ext>
                </a:extLst>
              </a:tr>
              <a:tr h="26218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Учитель. Школьные команды</a:t>
                      </a: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47845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Школьный климат</a:t>
                      </a: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94717"/>
                  </a:ext>
                </a:extLst>
              </a:tr>
              <a:tr h="39327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среда, создание условий </a:t>
                      </a: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04478"/>
                  </a:ext>
                </a:extLst>
              </a:tr>
              <a:tr h="26218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Единая модель управления</a:t>
                      </a: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451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591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246759" y="676656"/>
            <a:ext cx="6364481" cy="3617366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ct val="0"/>
              </a:spcBef>
              <a:buAutoNum type="arabicPeriod"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AutoNum type="arabicPeriod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период до 01.08.2022 разместить на информационных стендах информацию об участии школы в проекте. 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Arial"/>
              <a:buAutoNum type="arabicPeriod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период до 07.08.2022 провести встречи со школьной командой по заполнению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1. карты определения уровня соответствия и 2. дорожной карты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buFont typeface="Arial"/>
              <a:buAutoNum type="arabicPeriod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период до 10.08.2022 обсудить  с участниками школьной команды включенность в данный проект педагогического коллектива и родительской общественности.</a:t>
            </a:r>
          </a:p>
          <a:p>
            <a:pPr marL="342900" indent="-342900" algn="just">
              <a:spcBef>
                <a:spcPct val="0"/>
              </a:spcBef>
              <a:buFont typeface="Arial"/>
              <a:buAutoNum type="arabicPeriod"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Arial"/>
              <a:buAutoNum type="arabicPeriod"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AutoNum type="arabicPeriod"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786AD5F-B74D-4821-A7DB-3C94584B1581}"/>
              </a:ext>
            </a:extLst>
          </p:cNvPr>
          <p:cNvSpPr/>
          <p:nvPr/>
        </p:nvSpPr>
        <p:spPr>
          <a:xfrm>
            <a:off x="374642" y="149761"/>
            <a:ext cx="590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Необходимо!</a:t>
            </a:r>
          </a:p>
        </p:txBody>
      </p:sp>
    </p:spTree>
    <p:extLst>
      <p:ext uri="{BB962C8B-B14F-4D97-AF65-F5344CB8AC3E}">
        <p14:creationId xmlns:p14="http://schemas.microsoft.com/office/powerpoint/2010/main" val="209731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246759" y="676656"/>
            <a:ext cx="6364481" cy="3928262"/>
          </a:xfrm>
        </p:spPr>
        <p:txBody>
          <a:bodyPr>
            <a:normAutofit/>
          </a:bodyPr>
          <a:lstStyle/>
          <a:p>
            <a:pPr marL="228600" indent="-228600" algn="just">
              <a:spcBef>
                <a:spcPct val="0"/>
              </a:spcBef>
              <a:buAutoNum type="arabicPeriod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Заполненные и заверенные руководителем ОО формы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(карта определения уровня соответствия и дорожная карта)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электронном варианте направить на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эл.почту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srebol_dd@asou-mo.ru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за 1 день до даты очного собеседования.</a:t>
            </a:r>
          </a:p>
          <a:p>
            <a:pPr marL="228600" indent="-228600" algn="just">
              <a:spcBef>
                <a:spcPct val="0"/>
              </a:spcBef>
              <a:buAutoNum type="arabicPeriod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Распечатанные формы в 2-х экземплярах необходимо иметь на руках в день очного собеседования. </a:t>
            </a:r>
          </a:p>
          <a:p>
            <a:pPr marL="228600" indent="-228600" algn="just">
              <a:spcBef>
                <a:spcPct val="0"/>
              </a:spcBef>
              <a:buAutoNum type="arabicPeriod"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spcBef>
                <a:spcPct val="0"/>
              </a:spcBef>
              <a:buAutoNum type="arabicPeriod"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786AD5F-B74D-4821-A7DB-3C94584B1581}"/>
              </a:ext>
            </a:extLst>
          </p:cNvPr>
          <p:cNvSpPr/>
          <p:nvPr/>
        </p:nvSpPr>
        <p:spPr>
          <a:xfrm>
            <a:off x="374642" y="149761"/>
            <a:ext cx="590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Необходимо!</a:t>
            </a:r>
          </a:p>
        </p:txBody>
      </p:sp>
    </p:spTree>
    <p:extLst>
      <p:ext uri="{BB962C8B-B14F-4D97-AF65-F5344CB8AC3E}">
        <p14:creationId xmlns:p14="http://schemas.microsoft.com/office/powerpoint/2010/main" val="17606255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АСОУтитул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Городской по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472C4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472C4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8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9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3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по умолчанию.thmx</Template>
  <TotalTime>5585</TotalTime>
  <Words>772</Words>
  <Application>Microsoft Office PowerPoint</Application>
  <PresentationFormat>Произвольный</PresentationFormat>
  <Paragraphs>213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Arial</vt:lpstr>
      <vt:lpstr>Calibri</vt:lpstr>
      <vt:lpstr>Helvetica Neue</vt:lpstr>
      <vt:lpstr>Times New Roman</vt:lpstr>
      <vt:lpstr>Verdana</vt:lpstr>
      <vt:lpstr>ТемаАСОУтитул</vt:lpstr>
      <vt:lpstr>Специальное оформление</vt:lpstr>
      <vt:lpstr>8_Специальное оформление</vt:lpstr>
      <vt:lpstr>9_Специальное оформление</vt:lpstr>
      <vt:lpstr>1_Специальное оформление</vt:lpstr>
      <vt:lpstr>2_Специальное оформление</vt:lpstr>
      <vt:lpstr>3_Специальное оформление</vt:lpstr>
      <vt:lpstr>Вебинар  «Школа Минпросвещения России»  для методистов, закрепленных за ОО  28.07.2022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 Skvortsova</dc:creator>
  <cp:lastModifiedBy>HiteVision</cp:lastModifiedBy>
  <cp:revision>214</cp:revision>
  <dcterms:created xsi:type="dcterms:W3CDTF">2020-04-09T22:49:10Z</dcterms:created>
  <dcterms:modified xsi:type="dcterms:W3CDTF">2022-07-28T06:47:28Z</dcterms:modified>
</cp:coreProperties>
</file>