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46555" y="1759974"/>
            <a:ext cx="6961512" cy="1626690"/>
          </a:xfrm>
        </p:spPr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урока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классе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УМК «Школа России» ФГОС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681319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теме: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Сложение и вычитание вида +1, -1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Свербеева Е.В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00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279" y="726493"/>
            <a:ext cx="8969475" cy="107281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 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практической работы и наблюдений развивать умение прибавлять и вычитать число 1.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594" y="1425677"/>
            <a:ext cx="10628671" cy="49554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Формировать умение выполнять сложение вида+1, -1; правильно оформлять решение. Совершенствовать умение решать примеры на основе знания нумерации чисел от 1 до 10.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математической речи, оперативной памяти, произвольного внимания, наглядно-действенного мышления.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культуру поведения при фронтальной работе, индивидуальной работе, работе в паре.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выполнять сложение вида+1, -1; уметь правильно оформлять решение. Уметь  решать примеры в пределах 10, на основе знания нумерации чисел от 1 до 10.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446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574" y="737419"/>
            <a:ext cx="10051023" cy="5388078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Личностные: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проводить самооценку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критерия успешности учебной деятельности.</a:t>
            </a:r>
          </a:p>
          <a:p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 определять и формулировать цель на уроке с помощью учителя; проговаривать последовательность действий на уроке; работать по коллективно составленному плану;  оценивать правильность выполнения действия на уровне адекватной ретроспективной оценки;  планировать своё действие в соответствии с поставленной задачей; вносить необходимые коррективы в действие после его завершения на основе его оценки и учёта характера сделанных ошибок; высказывать свое предположение  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 УУД).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оформлять свои мысли в устной форме;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 и понимать речь других; совместно договариваться о правилах поведения и общения на уроке и во время игры и следовать им; умение работать в паре  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УУД).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 ориентироваться в своей системе знаний: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отличать новое от уже известного с помощью учителя; добывать новые знания: находить ответы на вопросы, используя учебник, свой жизненный опыт и информацию, полученную на уроке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(Познавательные УУД).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029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8" descr="https://docs.google.com/drawings/image?id=shd47wtQE71d3SPQF6rhRmw&amp;rev=1&amp;h=28&amp;w=26&amp;ac=1"/>
          <p:cNvSpPr>
            <a:spLocks noChangeAspect="1" noChangeArrowheads="1"/>
          </p:cNvSpPr>
          <p:nvPr/>
        </p:nvSpPr>
        <p:spPr bwMode="auto">
          <a:xfrm>
            <a:off x="3537504" y="2398345"/>
            <a:ext cx="636532" cy="48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9" descr="https://docs.google.com/drawings/image?id=s5hMHjLfq1CLiVbtJsRB_Tw&amp;rev=1&amp;h=28&amp;w=26&amp;ac=1"/>
          <p:cNvSpPr>
            <a:spLocks noChangeAspect="1" noChangeArrowheads="1"/>
          </p:cNvSpPr>
          <p:nvPr/>
        </p:nvSpPr>
        <p:spPr bwMode="auto">
          <a:xfrm>
            <a:off x="3537504" y="2398345"/>
            <a:ext cx="636532" cy="48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0" descr="https://docs.google.com/drawings/image?id=sObjc-t_4VJZ5PUBP4q4w7Q&amp;rev=1&amp;h=28&amp;w=26&amp;ac=1"/>
          <p:cNvSpPr>
            <a:spLocks noChangeAspect="1" noChangeArrowheads="1"/>
          </p:cNvSpPr>
          <p:nvPr/>
        </p:nvSpPr>
        <p:spPr bwMode="auto">
          <a:xfrm>
            <a:off x="3537504" y="2398345"/>
            <a:ext cx="636532" cy="48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955251"/>
              </p:ext>
            </p:extLst>
          </p:nvPr>
        </p:nvGraphicFramePr>
        <p:xfrm>
          <a:off x="737416" y="530941"/>
          <a:ext cx="10530351" cy="56142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10117">
                  <a:extLst>
                    <a:ext uri="{9D8B030D-6E8A-4147-A177-3AD203B41FA5}">
                      <a16:colId xmlns:a16="http://schemas.microsoft.com/office/drawing/2014/main" val="4005035688"/>
                    </a:ext>
                  </a:extLst>
                </a:gridCol>
                <a:gridCol w="3510117">
                  <a:extLst>
                    <a:ext uri="{9D8B030D-6E8A-4147-A177-3AD203B41FA5}">
                      <a16:colId xmlns:a16="http://schemas.microsoft.com/office/drawing/2014/main" val="1001426787"/>
                    </a:ext>
                  </a:extLst>
                </a:gridCol>
                <a:gridCol w="3510117">
                  <a:extLst>
                    <a:ext uri="{9D8B030D-6E8A-4147-A177-3AD203B41FA5}">
                      <a16:colId xmlns:a16="http://schemas.microsoft.com/office/drawing/2014/main" val="416510281"/>
                    </a:ext>
                  </a:extLst>
                </a:gridCol>
              </a:tblGrid>
              <a:tr h="55052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Этап урока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Деятельность учителя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Деятельность учащихся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4540061"/>
                  </a:ext>
                </a:extLst>
              </a:tr>
              <a:tr h="506369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момент (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психологический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настрой)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Громко прозвенел звонок.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Начинается урок.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Наши ушки – на макушке,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Глазки широко открыты.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Слушаем, запоминаем,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 минуты не теряем.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Для чего нам нужно выполнять эти правила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Ребята, перед тем как мы  начнем наш урок, покажите, пожалуйста, своё настроение.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Ответы детей.</a:t>
                      </a: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детей смайлики:</a:t>
                      </a:r>
                    </a:p>
                    <a:p>
                      <a:pPr algn="l" rtl="0" fontAlgn="t"/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показывают своё настроение.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0181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206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417245"/>
              </p:ext>
            </p:extLst>
          </p:nvPr>
        </p:nvGraphicFramePr>
        <p:xfrm>
          <a:off x="127820" y="108154"/>
          <a:ext cx="11867535" cy="67970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28799">
                  <a:extLst>
                    <a:ext uri="{9D8B030D-6E8A-4147-A177-3AD203B41FA5}">
                      <a16:colId xmlns:a16="http://schemas.microsoft.com/office/drawing/2014/main" val="2373584964"/>
                    </a:ext>
                  </a:extLst>
                </a:gridCol>
                <a:gridCol w="7639665">
                  <a:extLst>
                    <a:ext uri="{9D8B030D-6E8A-4147-A177-3AD203B41FA5}">
                      <a16:colId xmlns:a16="http://schemas.microsoft.com/office/drawing/2014/main" val="2193139356"/>
                    </a:ext>
                  </a:extLst>
                </a:gridCol>
                <a:gridCol w="2399071">
                  <a:extLst>
                    <a:ext uri="{9D8B030D-6E8A-4147-A177-3AD203B41FA5}">
                      <a16:colId xmlns:a16="http://schemas.microsoft.com/office/drawing/2014/main" val="182788049"/>
                    </a:ext>
                  </a:extLst>
                </a:gridCol>
              </a:tblGrid>
              <a:tr h="21335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Этап урока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Деятельность учителя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Деятельность учащихся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569507"/>
                  </a:ext>
                </a:extLst>
              </a:tr>
              <a:tr h="653648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Актуализация знаний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Но к нам пришли еще гости, давайте с ними познакомимся. Это Миша и Маша из другого класса и из другой школы. Ребята эти тоже учатся в первом классе и на уроках учителя задают им интересные задания. Некоторые из них они приготовили для нас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(Включается проектор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«виртуальные гости»)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Работа в парах.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Посмотрите на слайд, что это?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 у Вас на столах, лежат части, нужно выбрать по 2 части из которых можно составить такой шестиугольник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Молодцы! Все справились, Мы с Мишей и Машей очень за Вас рады.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Перед Вами конверты, это еще одно задание от Миши и Маши. Достаньте из конверта цифры.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Посмотрите, какой числовой ряд чисел составила Маша. Правильно она сделала? Почему?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Возьмите свои цифры и составьте числовой ряд от 0 до 7.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Миша хочет Вам признаться, что однажды он был очень невнимателен на уроках и допустил много ошибок. Помогите ему их исправить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5+1 =6             3&lt; 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– 1=8             5 &gt;8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 = 9           9&lt;  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2+2=5              2+3 &lt;5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у доски.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Покажите с помощью карточек с цифрами: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число, следующее за числом 4,7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число, стоящее перед числом 3,1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соседей числа 4,10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предыдущее число для чисел 5,8.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шестиугольник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(дети в парах составляют шестиугольники)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Она поменяла местами цифры, и одну цифру взяла 2 раза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Дети решают примеры на карточках, исправляют ошибки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показывают ответы при помощи карточек с цифрами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3533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105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733997"/>
              </p:ext>
            </p:extLst>
          </p:nvPr>
        </p:nvGraphicFramePr>
        <p:xfrm>
          <a:off x="304800" y="88489"/>
          <a:ext cx="11415714" cy="66662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6787">
                  <a:extLst>
                    <a:ext uri="{9D8B030D-6E8A-4147-A177-3AD203B41FA5}">
                      <a16:colId xmlns:a16="http://schemas.microsoft.com/office/drawing/2014/main" val="920151172"/>
                    </a:ext>
                  </a:extLst>
                </a:gridCol>
                <a:gridCol w="5663689">
                  <a:extLst>
                    <a:ext uri="{9D8B030D-6E8A-4147-A177-3AD203B41FA5}">
                      <a16:colId xmlns:a16="http://schemas.microsoft.com/office/drawing/2014/main" val="2507537590"/>
                    </a:ext>
                  </a:extLst>
                </a:gridCol>
                <a:gridCol w="3805238">
                  <a:extLst>
                    <a:ext uri="{9D8B030D-6E8A-4147-A177-3AD203B41FA5}">
                      <a16:colId xmlns:a16="http://schemas.microsoft.com/office/drawing/2014/main" val="2665208239"/>
                    </a:ext>
                  </a:extLst>
                </a:gridCol>
              </a:tblGrid>
              <a:tr h="43394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Этап урока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Деятельность учителя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Деятельность учащихся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8181197"/>
                  </a:ext>
                </a:extLst>
              </a:tr>
              <a:tr h="6232324">
                <a:tc>
                  <a:txBody>
                    <a:bodyPr/>
                    <a:lstStyle/>
                    <a:p>
                      <a:pPr rtl="0"/>
                      <a:r>
                        <a:rPr lang="ru-RU" sz="18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Самоопределение к деятельности.</a:t>
                      </a:r>
                      <a:endParaRPr lang="ru-RU" sz="1800" b="0" i="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Как вы думаете, можем ли мы сказать Маше и Мише, что мы уже все умеем на уроке математики.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Давай пригласим Машу и Мишу вместе с нами познавать и узнавать новое. Но прежде чем мы узнаем тему сегодняшнего нашего урока, давайте немного поиграем. Прошу выйти сюда ребят, у которых на столах лежат большие цифры. Построитесь, пожалуйста, по порядку номеров.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Правильно ли построились ребята?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первый, второй, третий, четвертый, пятый – шаг вперед.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Сколько ребят сделали шаг вперед?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Прибавим к этому числу 1. Какой ученик сделает шаг вперед?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-К 5 прибавили 1 получили 6. А если к 6 прибавим 1, ученик с какой карточкой сделает шаг вперед?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Сделайте вывод: какое число мы получаем, если прибавляем к числу 1?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Повторите вывод приводя свой пример.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ru-RU" sz="1800" b="0" i="0" u="none" strike="noStrike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-Нет, нам еще долго учиться</a:t>
                      </a:r>
                    </a:p>
                    <a:p>
                      <a:pPr rtl="0"/>
                      <a:endParaRPr lang="ru-RU" sz="1800" b="0" i="0" u="none" strike="noStrike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800" b="0" i="0" u="none" strike="noStrike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800" b="0" i="0" u="none" strike="noStrike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800" b="0" i="0" u="none" strike="noStrike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800" b="0" i="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Дети строятся у доски</a:t>
                      </a:r>
                      <a:endParaRPr lang="ru-RU" sz="1800" b="0" i="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800" b="0" i="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800" b="0" i="0" u="none" strike="noStrike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800" b="0" i="0" u="none" strike="noStrike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800" b="0" i="0" u="none" strike="noStrike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800" b="0" i="0" u="none" strike="noStrike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800" b="0" i="0" u="none" strike="noStrike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i="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шестой</a:t>
                      </a:r>
                      <a:endParaRPr lang="ru-RU" sz="1800" b="0" i="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0" i="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Если прибавить к числу 1 получается следующее число</a:t>
                      </a:r>
                      <a:endParaRPr lang="ru-RU" sz="1800" b="0" i="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93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4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954253"/>
              </p:ext>
            </p:extLst>
          </p:nvPr>
        </p:nvGraphicFramePr>
        <p:xfrm>
          <a:off x="265472" y="127510"/>
          <a:ext cx="11621727" cy="697684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23534">
                  <a:extLst>
                    <a:ext uri="{9D8B030D-6E8A-4147-A177-3AD203B41FA5}">
                      <a16:colId xmlns:a16="http://schemas.microsoft.com/office/drawing/2014/main" val="3826711999"/>
                    </a:ext>
                  </a:extLst>
                </a:gridCol>
                <a:gridCol w="5279923">
                  <a:extLst>
                    <a:ext uri="{9D8B030D-6E8A-4147-A177-3AD203B41FA5}">
                      <a16:colId xmlns:a16="http://schemas.microsoft.com/office/drawing/2014/main" val="713369175"/>
                    </a:ext>
                  </a:extLst>
                </a:gridCol>
                <a:gridCol w="3618270">
                  <a:extLst>
                    <a:ext uri="{9D8B030D-6E8A-4147-A177-3AD203B41FA5}">
                      <a16:colId xmlns:a16="http://schemas.microsoft.com/office/drawing/2014/main" val="2953881461"/>
                    </a:ext>
                  </a:extLst>
                </a:gridCol>
              </a:tblGrid>
              <a:tr h="30172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Этап урока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Деятельность учителя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Деятельность учащихся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6954209"/>
                  </a:ext>
                </a:extLst>
              </a:tr>
              <a:tr h="6315692">
                <a:tc>
                  <a:txBody>
                    <a:bodyPr/>
                    <a:lstStyle/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Физкультминутка.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Формулирование темы и деятельности на уроке.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Работа по теме урока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Десятый ученик,  сядь, пожалуйста, на место.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Сколько было учеников?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Сколько учеников сели на свое место?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Сколько учеников осталось?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- Как это записать?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 аналогично рассматривается еще несколько случаев)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Кто догадался, чему мы научимся на уроке?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Сформулируйте тему урока.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 rtl="0">
                        <a:buFontTx/>
                        <a:buChar char="-"/>
                      </a:pP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Выберите, чем мы будем заниматься сегодня на уроке?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Списывать текст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Чётко и ясно излагать  своё  мнение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Прибавлять и вычитать число 1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Слушать и слышать товарища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Почему вы выбрали не все предложенные виды деятельности?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Сейчас мы с Вами выполним очень трудное задание. Как вы думаете, как легче всего выполнить трудное, большое задание.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Давайте вспомним правила работы в группах.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– 1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 rtl="0">
                        <a:buFontTx/>
                        <a:buChar char="-"/>
                      </a:pP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 думаю, что тема сегодняшнего урока «Прибавлять и вычитать число 1».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Дети выбирают нужные виды деятельности.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Объясняют.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группах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не ссориться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слушать друг друга и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тд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291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655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701597"/>
              </p:ext>
            </p:extLst>
          </p:nvPr>
        </p:nvGraphicFramePr>
        <p:xfrm>
          <a:off x="206478" y="0"/>
          <a:ext cx="11700387" cy="6858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56387">
                  <a:extLst>
                    <a:ext uri="{9D8B030D-6E8A-4147-A177-3AD203B41FA5}">
                      <a16:colId xmlns:a16="http://schemas.microsoft.com/office/drawing/2014/main" val="880377035"/>
                    </a:ext>
                  </a:extLst>
                </a:gridCol>
                <a:gridCol w="6322141">
                  <a:extLst>
                    <a:ext uri="{9D8B030D-6E8A-4147-A177-3AD203B41FA5}">
                      <a16:colId xmlns:a16="http://schemas.microsoft.com/office/drawing/2014/main" val="317560987"/>
                    </a:ext>
                  </a:extLst>
                </a:gridCol>
                <a:gridCol w="2821859">
                  <a:extLst>
                    <a:ext uri="{9D8B030D-6E8A-4147-A177-3AD203B41FA5}">
                      <a16:colId xmlns:a16="http://schemas.microsoft.com/office/drawing/2014/main" val="3159922394"/>
                    </a:ext>
                  </a:extLst>
                </a:gridCol>
              </a:tblGrid>
              <a:tr h="23658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Этап урока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Деятельность учителя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Деятельность учащихся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8053310"/>
                  </a:ext>
                </a:extLst>
              </a:tr>
              <a:tr h="6621411">
                <a:tc>
                  <a:txBody>
                    <a:bodyPr/>
                    <a:lstStyle/>
                    <a:p>
                      <a:pPr rtl="0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Закрепление ранее изученного материала.</a:t>
                      </a:r>
                    </a:p>
                    <a:p>
                      <a:pPr rtl="0"/>
                      <a:endParaRPr lang="ru-RU" sz="16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6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6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6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6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6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6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6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6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6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Рефлексия.</a:t>
                      </a:r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Подведение итогов урока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Каждой группе даны таблицы. Заполните эти таблицы. Обсудите, что заметили, сделайте вывод и закончите предложение</a:t>
                      </a:r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Дети заполняют таблицы сложения и вычитания с единицей и заканчивают предложение</a:t>
                      </a:r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 Чтобы к числу прибавить 1, надо назвать следующее за ним число при счете. Чтобы вычесть из числа 1, надо назвать……….</a:t>
                      </a:r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Разноуровневые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задания:</a:t>
                      </a:r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       - 1 задание в рабочей тетради</a:t>
                      </a:r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      - 3 задание в рабочей тетради</a:t>
                      </a:r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       - задание на карточках</a:t>
                      </a:r>
                    </a:p>
                    <a:p>
                      <a:pPr rtl="0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-А теперь на успешности отметьте, трудно ли вам было сегодня на уроке.</a:t>
                      </a:r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Вот и наши друзья отправляются домой, а там их ждут родители. Они благодарят вас за помощь.</a:t>
                      </a:r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Оцените своё настроение с помощью смайликов.</a:t>
                      </a:r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Какие задачи мы научились решать с вами на сегодняшнем уроке?</a:t>
                      </a:r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Дети выполняют задание в группах, готовятся отвечать</a:t>
                      </a:r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6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6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6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6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6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6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6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Дети самостоятельно выполняют задание</a:t>
                      </a:r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Дети определяю свое место на лестнице знаний</a:t>
                      </a:r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6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6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6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Показывают</a:t>
                      </a:r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смайлики:</a:t>
                      </a:r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731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8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3897" y="698090"/>
            <a:ext cx="9952700" cy="5177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подход: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уроку, карточки с числами, таблицами сложения вида +1, -1, карточка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разноуровневыми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заданиями, таблички с названиями видов деятельности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учащихся, «виртуальные» гости (Миша и Маша), «Лови ошибку».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работы: групповая, индивидуальная.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23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128</TotalTime>
  <Words>663</Words>
  <Application>Microsoft Office PowerPoint</Application>
  <PresentationFormat>Широкоэкранный</PresentationFormat>
  <Paragraphs>220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Натуральные материалы</vt:lpstr>
      <vt:lpstr>Конспект урока по математике в 1 классе  УМК «Школа России» ФГОС</vt:lpstr>
      <vt:lpstr>Цель урока: В ходе практической работы и наблюдений развивать умение прибавлять и вычитать число 1.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урока математики в 1 классе  УМК «Школа России» ФГОС</dc:title>
  <dc:creator>Екатерина</dc:creator>
  <cp:lastModifiedBy>Екатерина</cp:lastModifiedBy>
  <cp:revision>9</cp:revision>
  <dcterms:created xsi:type="dcterms:W3CDTF">2020-11-01T08:18:29Z</dcterms:created>
  <dcterms:modified xsi:type="dcterms:W3CDTF">2023-10-29T16:44:16Z</dcterms:modified>
</cp:coreProperties>
</file>