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1" r:id="rId2"/>
    <p:sldId id="278" r:id="rId3"/>
    <p:sldId id="280" r:id="rId4"/>
    <p:sldId id="282" r:id="rId5"/>
    <p:sldId id="273" r:id="rId6"/>
    <p:sldId id="257" r:id="rId7"/>
    <p:sldId id="258" r:id="rId8"/>
    <p:sldId id="288" r:id="rId9"/>
    <p:sldId id="263" r:id="rId10"/>
    <p:sldId id="266" r:id="rId11"/>
    <p:sldId id="289" r:id="rId12"/>
    <p:sldId id="260" r:id="rId13"/>
    <p:sldId id="261" r:id="rId14"/>
    <p:sldId id="267" r:id="rId15"/>
    <p:sldId id="262" r:id="rId16"/>
    <p:sldId id="268" r:id="rId17"/>
    <p:sldId id="285" r:id="rId18"/>
    <p:sldId id="270" r:id="rId19"/>
    <p:sldId id="274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CD7DCF9E-608E-4890-93F2-B9AF4AE622F8}">
          <p14:sldIdLst>
            <p14:sldId id="271"/>
            <p14:sldId id="278"/>
            <p14:sldId id="280"/>
            <p14:sldId id="282"/>
            <p14:sldId id="273"/>
            <p14:sldId id="257"/>
            <p14:sldId id="258"/>
            <p14:sldId id="288"/>
            <p14:sldId id="263"/>
            <p14:sldId id="266"/>
            <p14:sldId id="289"/>
            <p14:sldId id="260"/>
            <p14:sldId id="261"/>
            <p14:sldId id="267"/>
            <p14:sldId id="262"/>
            <p14:sldId id="268"/>
            <p14:sldId id="285"/>
            <p14:sldId id="270"/>
            <p14:sldId id="274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2CEA5-2356-4671-AFCB-96E7F0F8F5B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53AD4-F642-457E-8F2D-7CAB7ED46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3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53AD4-F642-457E-8F2D-7CAB7ED46C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962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53AD4-F642-457E-8F2D-7CAB7ED46CB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962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53AD4-F642-457E-8F2D-7CAB7ED46CBB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62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4;&#1058;&#1050;&#1056;&#1067;&#1058;&#1067;&#1049;%20&#1059;&#1056;&#1054;&#1050;\&#1092;&#1080;&#1079;&#1084;&#1080;&#1085;&#1091;&#1090;&#1082;&#1072;%20-%20dance%20again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0;&#1091;&#1076;&#1080;&#1086;.wma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4;&#1058;&#1050;&#1056;&#1067;&#1058;&#1067;&#1049;%20&#1059;&#1056;&#1054;&#1050;\&#1054;&#1090;&#1082;&#1088;&#1099;&#1090;&#1099;&#1081;%20&#1091;&#1088;&#1086;&#1082;%20&#1089;%20&#1087;&#1088;&#1077;&#1079;&#1077;&#1085;&#1090;&#1072;&#1094;&#1080;&#1077;&#1081;%20&#1054;&#1057;&#1053;&#1054;&#1042;&#1040;\&#1040;&#1091;&#1076;&#1080;&#1086;.wm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 фон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2" y="18000"/>
            <a:ext cx="9117990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2919413" y="1773238"/>
            <a:ext cx="6224587" cy="27352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Урок математики по теме: Сложение и вычитание </a:t>
            </a:r>
            <a:br>
              <a:rPr lang="ru-RU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onstantia" pitchFamily="18" charset="0"/>
              </a:rPr>
              <a:t>в пределах 20.</a:t>
            </a:r>
            <a:endParaRPr lang="ru-RU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64" y="116632"/>
            <a:ext cx="9104825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Елена\Мои документы\Мои рисунки\картинки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70" y="3789040"/>
            <a:ext cx="1762125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уб 5"/>
          <p:cNvSpPr/>
          <p:nvPr/>
        </p:nvSpPr>
        <p:spPr>
          <a:xfrm>
            <a:off x="827584" y="1249676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3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539552" y="2474012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В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>
            <a:off x="1755704" y="1249676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5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1467316" y="2471592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Е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2683468" y="1248980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3" name="Куб 12"/>
          <p:cNvSpPr/>
          <p:nvPr/>
        </p:nvSpPr>
        <p:spPr>
          <a:xfrm>
            <a:off x="2396824" y="2463780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Ч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3612976" y="1249676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5" name="Куб 14"/>
          <p:cNvSpPr/>
          <p:nvPr/>
        </p:nvSpPr>
        <p:spPr>
          <a:xfrm>
            <a:off x="3291544" y="2451852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Н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4529194" y="1243564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7" name="Куб 16"/>
          <p:cNvSpPr/>
          <p:nvPr/>
        </p:nvSpPr>
        <p:spPr>
          <a:xfrm>
            <a:off x="4221052" y="2451852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О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5444831" y="1247628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12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5137270" y="2465828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6353422" y="1243564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15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6027724" y="2465828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Т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22" name="Куб 21"/>
          <p:cNvSpPr/>
          <p:nvPr/>
        </p:nvSpPr>
        <p:spPr>
          <a:xfrm>
            <a:off x="7287864" y="1235700"/>
            <a:ext cx="1216152" cy="1216152"/>
          </a:xfrm>
          <a:prstGeom prst="cube">
            <a:avLst>
              <a:gd name="adj" fmla="val 237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19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6951134" y="2471592"/>
            <a:ext cx="1216152" cy="1216152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Ь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24" name="Управляющая кнопка: в начало 23">
            <a:hlinkClick r:id="rId4" action="ppaction://hlinksldjump" highlightClick="1"/>
          </p:cNvPr>
          <p:cNvSpPr/>
          <p:nvPr/>
        </p:nvSpPr>
        <p:spPr>
          <a:xfrm>
            <a:off x="8005242" y="6025576"/>
            <a:ext cx="1042416" cy="684000"/>
          </a:xfrm>
          <a:prstGeom prst="actionButtonBeginning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8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зминутка - dance agai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235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656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7815658" y="5737760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580112" y="4418856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-</a:t>
            </a:r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37816" y="3265384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+3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63688" y="2192129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-5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37816" y="3265384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80112" y="4418856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37816" y="980728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+4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95810" y="2087312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+5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763688" y="2199218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Овал 24"/>
          <p:cNvSpPr/>
          <p:nvPr/>
        </p:nvSpPr>
        <p:spPr>
          <a:xfrm>
            <a:off x="3837816" y="954906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095810" y="2062384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8" name="Picture 5" descr="F:\2768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95" y="108000"/>
            <a:ext cx="2068263" cy="196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Documents and Settings\Елена\Мои документы\Мои рисунки\картинки\Рисунок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95" y="3722584"/>
            <a:ext cx="1762125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Прямая соединительная линия 2054"/>
          <p:cNvCxnSpPr>
            <a:stCxn id="25" idx="3"/>
            <a:endCxn id="20" idx="7"/>
          </p:cNvCxnSpPr>
          <p:nvPr/>
        </p:nvCxnSpPr>
        <p:spPr>
          <a:xfrm flipH="1">
            <a:off x="2544177" y="1735395"/>
            <a:ext cx="1427550" cy="59773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60" name="Прямая соединительная линия 2059"/>
          <p:cNvCxnSpPr>
            <a:stCxn id="20" idx="5"/>
            <a:endCxn id="6" idx="1"/>
          </p:cNvCxnSpPr>
          <p:nvPr/>
        </p:nvCxnSpPr>
        <p:spPr>
          <a:xfrm>
            <a:off x="2544177" y="2979707"/>
            <a:ext cx="1427550" cy="419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78" name="Прямая соединительная линия 2077"/>
          <p:cNvCxnSpPr>
            <a:stCxn id="6" idx="5"/>
            <a:endCxn id="7" idx="1"/>
          </p:cNvCxnSpPr>
          <p:nvPr/>
        </p:nvCxnSpPr>
        <p:spPr>
          <a:xfrm>
            <a:off x="4618305" y="4045873"/>
            <a:ext cx="1095718" cy="5068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2" idx="2"/>
          </p:cNvCxnSpPr>
          <p:nvPr/>
        </p:nvCxnSpPr>
        <p:spPr>
          <a:xfrm>
            <a:off x="6372200" y="5085184"/>
            <a:ext cx="1443458" cy="110977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5" idx="5"/>
            <a:endCxn id="28" idx="2"/>
          </p:cNvCxnSpPr>
          <p:nvPr/>
        </p:nvCxnSpPr>
        <p:spPr>
          <a:xfrm>
            <a:off x="4618305" y="1735395"/>
            <a:ext cx="1477505" cy="78418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60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Елена\Мои документы\Мои рисунки\09lab5vph1228196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" y="-49776"/>
            <a:ext cx="5134396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ptiz2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27" y="213834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ptiz3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50" y="51887"/>
            <a:ext cx="1390650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Елена\Мои документы\Мои рисунки\163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91" y="1484784"/>
            <a:ext cx="4024709" cy="463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8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" y="31207"/>
            <a:ext cx="9110656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51760" y="630649"/>
            <a:ext cx="2520000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14 боровиков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316862"/>
            <a:ext cx="2520000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Лена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8 боровиков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2316862"/>
            <a:ext cx="2520000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Вова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? боровиков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96975" y="3666862"/>
            <a:ext cx="2520000" cy="9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? рыжиков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36975" y="5513480"/>
            <a:ext cx="2520000" cy="9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Петя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7</a:t>
            </a:r>
            <a:r>
              <a:rPr lang="ru-RU" sz="2800" b="1" dirty="0" smtClean="0">
                <a:solidFill>
                  <a:srgbClr val="002060"/>
                </a:solidFill>
              </a:rPr>
              <a:t> рыжиков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7471" y="5484564"/>
            <a:ext cx="2520000" cy="125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Катя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 3</a:t>
            </a:r>
            <a:r>
              <a:rPr lang="en-US" sz="2800" b="1" dirty="0" smtClean="0">
                <a:solidFill>
                  <a:srgbClr val="002060"/>
                </a:solidFill>
              </a:rPr>
              <a:t> &lt;</a:t>
            </a:r>
            <a:r>
              <a:rPr lang="ru-RU" sz="2800" b="1" dirty="0" smtClean="0">
                <a:solidFill>
                  <a:srgbClr val="002060"/>
                </a:solidFill>
              </a:rPr>
              <a:t>, чем Лена</a:t>
            </a:r>
          </a:p>
        </p:txBody>
      </p:sp>
      <p:cxnSp>
        <p:nvCxnSpPr>
          <p:cNvPr id="18" name="Прямая со стрелкой 17"/>
          <p:cNvCxnSpPr>
            <a:endCxn id="15" idx="0"/>
          </p:cNvCxnSpPr>
          <p:nvPr/>
        </p:nvCxnSpPr>
        <p:spPr>
          <a:xfrm flipH="1">
            <a:off x="4796975" y="4566862"/>
            <a:ext cx="1260000" cy="946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6" idx="0"/>
          </p:cNvCxnSpPr>
          <p:nvPr/>
        </p:nvCxnSpPr>
        <p:spPr>
          <a:xfrm>
            <a:off x="6056975" y="4566862"/>
            <a:ext cx="1720496" cy="917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2"/>
            <a:endCxn id="8" idx="0"/>
          </p:cNvCxnSpPr>
          <p:nvPr/>
        </p:nvCxnSpPr>
        <p:spPr>
          <a:xfrm flipH="1">
            <a:off x="1511520" y="1530649"/>
            <a:ext cx="900240" cy="786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2"/>
            <a:endCxn id="9" idx="0"/>
          </p:cNvCxnSpPr>
          <p:nvPr/>
        </p:nvCxnSpPr>
        <p:spPr>
          <a:xfrm>
            <a:off x="2411760" y="1530649"/>
            <a:ext cx="1764056" cy="786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3" name="Picture 5" descr="C:\Documents and Settings\Елена\Мои документы\Мои рисунки\0_68101_40fcd801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75" y="478355"/>
            <a:ext cx="3813720" cy="28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2323308"/>
            <a:ext cx="2520000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Вова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6 боровиков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6975" y="3675923"/>
            <a:ext cx="2520000" cy="9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12 рыжиков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7471" y="5484564"/>
            <a:ext cx="2520000" cy="1256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Катя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 рыжиков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19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81" y="18000"/>
            <a:ext cx="9110656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973416" y="2812936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3" name="Овал 2"/>
          <p:cNvSpPr/>
          <p:nvPr/>
        </p:nvSpPr>
        <p:spPr>
          <a:xfrm>
            <a:off x="6516216" y="4372392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+7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62360" y="5110336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-8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40928" y="3284984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+3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80947" y="5120208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Овал 6"/>
          <p:cNvSpPr/>
          <p:nvPr/>
        </p:nvSpPr>
        <p:spPr>
          <a:xfrm>
            <a:off x="6516216" y="4423048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16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67744" y="1616400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+3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60032" y="1340768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-4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640928" y="3284984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267744" y="1630112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860032" y="1340768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8" name="Picture 5" descr="F:\2768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95" y="108000"/>
            <a:ext cx="2068263" cy="196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Documents and Settings\Елена\Мои документы\Мои рисунки\картинки\Рисунок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28" y="2409300"/>
            <a:ext cx="1762125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>
            <a:stCxn id="25" idx="6"/>
            <a:endCxn id="28" idx="2"/>
          </p:cNvCxnSpPr>
          <p:nvPr/>
        </p:nvCxnSpPr>
        <p:spPr>
          <a:xfrm flipV="1">
            <a:off x="3182144" y="1797968"/>
            <a:ext cx="1677888" cy="28934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67" name="Прямая соединительная линия 2066"/>
          <p:cNvCxnSpPr>
            <a:stCxn id="2" idx="4"/>
          </p:cNvCxnSpPr>
          <p:nvPr/>
        </p:nvCxnSpPr>
        <p:spPr>
          <a:xfrm flipH="1">
            <a:off x="7164288" y="3727336"/>
            <a:ext cx="266328" cy="64505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69" name="Прямая соединительная линия 2068"/>
          <p:cNvCxnSpPr>
            <a:stCxn id="7" idx="3"/>
            <a:endCxn id="6" idx="6"/>
          </p:cNvCxnSpPr>
          <p:nvPr/>
        </p:nvCxnSpPr>
        <p:spPr>
          <a:xfrm flipH="1">
            <a:off x="5395347" y="5203537"/>
            <a:ext cx="1254780" cy="37387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77" name="Прямая соединительная линия 2076"/>
          <p:cNvCxnSpPr>
            <a:stCxn id="25" idx="5"/>
          </p:cNvCxnSpPr>
          <p:nvPr/>
        </p:nvCxnSpPr>
        <p:spPr>
          <a:xfrm>
            <a:off x="3048233" y="2410601"/>
            <a:ext cx="972855" cy="87438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462360" y="4049864"/>
            <a:ext cx="397672" cy="106047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094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25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Documents and Settings\Елена\Мои документы\Мои рисунки\e58b48dd928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2"/>
            <a:ext cx="9110656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Елена\Мои документы\Мои рисунки\0_778ea_b8d3fd65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130" b="99718" l="201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56" y="2383582"/>
            <a:ext cx="5054600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Елена\Мои документы\Мои рисунки\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109" b="89416" l="7455" r="9665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940300" cy="347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Documents and Settings\Елена\Мои документы\Мои рисунки\d70e20074e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417638"/>
            <a:ext cx="70667" cy="6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15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6280150" y="5355777"/>
            <a:ext cx="59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WordArt 3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2376488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Задание</a:t>
            </a:r>
          </a:p>
        </p:txBody>
      </p:sp>
      <p:sp>
        <p:nvSpPr>
          <p:cNvPr id="37893" name="WordArt 4"/>
          <p:cNvSpPr>
            <a:spLocks noChangeArrowheads="1" noChangeShapeType="1" noTextEdit="1"/>
          </p:cNvSpPr>
          <p:nvPr/>
        </p:nvSpPr>
        <p:spPr bwMode="auto">
          <a:xfrm>
            <a:off x="1476375" y="765175"/>
            <a:ext cx="5183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Найди ошибку.</a:t>
            </a:r>
          </a:p>
        </p:txBody>
      </p:sp>
      <p:sp>
        <p:nvSpPr>
          <p:cNvPr id="37894" name="WordArt 5"/>
          <p:cNvSpPr>
            <a:spLocks noChangeArrowheads="1" noChangeShapeType="1" noTextEdit="1"/>
          </p:cNvSpPr>
          <p:nvPr/>
        </p:nvSpPr>
        <p:spPr bwMode="auto">
          <a:xfrm>
            <a:off x="395288" y="2060575"/>
            <a:ext cx="4105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а) </a:t>
            </a:r>
            <a:r>
              <a:rPr lang="ru-RU" sz="36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 </a:t>
            </a:r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&lt; </a:t>
            </a:r>
            <a:r>
              <a:rPr lang="ru-RU" sz="36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16 </a:t>
            </a:r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ru-RU" sz="36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37895" name="WordArt 6"/>
          <p:cNvSpPr>
            <a:spLocks noChangeArrowheads="1" noChangeShapeType="1" noTextEdit="1"/>
          </p:cNvSpPr>
          <p:nvPr/>
        </p:nvSpPr>
        <p:spPr bwMode="auto">
          <a:xfrm>
            <a:off x="395288" y="3573463"/>
            <a:ext cx="41052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б) </a:t>
            </a:r>
            <a:r>
              <a:rPr lang="ru-RU" sz="36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12 </a:t>
            </a:r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+ 5 &lt; </a:t>
            </a:r>
            <a:r>
              <a:rPr lang="ru-RU" sz="36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lang="ru-RU" sz="3600" b="1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7896" name="WordArt 7"/>
          <p:cNvSpPr>
            <a:spLocks noChangeArrowheads="1" noChangeShapeType="1" noTextEdit="1"/>
          </p:cNvSpPr>
          <p:nvPr/>
        </p:nvSpPr>
        <p:spPr bwMode="auto">
          <a:xfrm>
            <a:off x="250825" y="4724400"/>
            <a:ext cx="4105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в) </a:t>
            </a:r>
            <a:r>
              <a:rPr lang="ru-RU" sz="36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14 </a:t>
            </a:r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ru-RU" sz="36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lang="ru-RU" sz="36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&lt; </a:t>
            </a:r>
            <a:r>
              <a:rPr lang="ru-RU" sz="36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17-9</a:t>
            </a:r>
            <a:endParaRPr lang="ru-RU" sz="3600" b="1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986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4" y="27826"/>
            <a:ext cx="9110656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Documents and Settings\Елена\Мои документы\Мои рисунки\pril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293" b="99495" l="5667" r="99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54" y="1956115"/>
            <a:ext cx="3403636" cy="449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574675" y="692150"/>
            <a:ext cx="8569325" cy="5434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Привет, друзья! 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Как здорово, что вы у меня есть!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85975968"/>
              </p:ext>
            </p:extLst>
          </p:nvPr>
        </p:nvGraphicFramePr>
        <p:xfrm>
          <a:off x="2135188" y="2446338"/>
          <a:ext cx="571500" cy="685800"/>
        </p:xfrm>
        <a:graphic>
          <a:graphicData uri="http://schemas.openxmlformats.org/presentationml/2006/ole">
            <p:oleObj spid="_x0000_s2078" name="Объект упаковщика для оболочки" showAsIcon="1" r:id="rId6" imgW="566670" imgH="682580" progId="Package">
              <p:embed/>
            </p:oleObj>
          </a:graphicData>
        </a:graphic>
      </p:graphicFrame>
      <p:sp>
        <p:nvSpPr>
          <p:cNvPr id="5" name="Управляющая кнопка: в начало 4">
            <a:hlinkClick r:id="rId7" action="ppaction://hlinksldjump" highlightClick="1"/>
          </p:cNvPr>
          <p:cNvSpPr/>
          <p:nvPr/>
        </p:nvSpPr>
        <p:spPr>
          <a:xfrm>
            <a:off x="7847465" y="5844279"/>
            <a:ext cx="1044000" cy="684000"/>
          </a:xfrm>
          <a:prstGeom prst="actionButtonBeginning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" y="187296"/>
            <a:ext cx="9110656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30213" y="333375"/>
            <a:ext cx="8713787" cy="108426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Лестница достижений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14240" y="4686240"/>
            <a:ext cx="2282552" cy="9144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131840" y="3925024"/>
            <a:ext cx="2282400" cy="914400"/>
          </a:xfrm>
          <a:prstGeom prst="round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00212" y="3010624"/>
            <a:ext cx="2282400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Елена\Мои документы\Мои рисунки\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14" y="1196752"/>
            <a:ext cx="1762125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27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64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835025"/>
            <a:ext cx="14398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268538" y="2349500"/>
            <a:ext cx="5399087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00A4"/>
                </a:solidFill>
                <a:latin typeface="Times New Roman" pitchFamily="16" charset="0"/>
              </a:rPr>
              <a:t>Прозвенел и смолк звонок.</a:t>
            </a:r>
            <a:br>
              <a:rPr lang="ru-RU" sz="3600">
                <a:solidFill>
                  <a:srgbClr val="0000A4"/>
                </a:solidFill>
                <a:latin typeface="Times New Roman" pitchFamily="16" charset="0"/>
              </a:rPr>
            </a:br>
            <a:r>
              <a:rPr lang="ru-RU" sz="3600">
                <a:solidFill>
                  <a:srgbClr val="0000A4"/>
                </a:solidFill>
                <a:latin typeface="Times New Roman" pitchFamily="16" charset="0"/>
              </a:rPr>
              <a:t>Начинается урок.</a:t>
            </a:r>
            <a:br>
              <a:rPr lang="ru-RU" sz="3600">
                <a:solidFill>
                  <a:srgbClr val="0000A4"/>
                </a:solidFill>
                <a:latin typeface="Times New Roman" pitchFamily="16" charset="0"/>
              </a:rPr>
            </a:br>
            <a:r>
              <a:rPr lang="ru-RU" sz="3600">
                <a:solidFill>
                  <a:srgbClr val="0000A4"/>
                </a:solidFill>
                <a:latin typeface="Times New Roman" pitchFamily="16" charset="0"/>
              </a:rPr>
              <a:t>Вы на парты посмотрите –</a:t>
            </a:r>
            <a:br>
              <a:rPr lang="ru-RU" sz="3600">
                <a:solidFill>
                  <a:srgbClr val="0000A4"/>
                </a:solidFill>
                <a:latin typeface="Times New Roman" pitchFamily="16" charset="0"/>
              </a:rPr>
            </a:br>
            <a:r>
              <a:rPr lang="ru-RU" sz="3600">
                <a:solidFill>
                  <a:srgbClr val="0000A4"/>
                </a:solidFill>
                <a:latin typeface="Times New Roman" pitchFamily="16" charset="0"/>
              </a:rPr>
              <a:t>Всё в порядок приведите.</a:t>
            </a:r>
            <a:r>
              <a:rPr lang="ru-RU" sz="3600">
                <a:solidFill>
                  <a:srgbClr val="FFCC00"/>
                </a:solidFill>
                <a:latin typeface="Times New Roman" pitchFamily="16" charset="0"/>
              </a:rPr>
              <a:t/>
            </a:r>
            <a:br>
              <a:rPr lang="ru-RU" sz="3600">
                <a:solidFill>
                  <a:srgbClr val="FFCC00"/>
                </a:solidFill>
                <a:latin typeface="Times New Roman" pitchFamily="16" charset="0"/>
              </a:rPr>
            </a:br>
            <a:endParaRPr lang="ru-RU" sz="3600">
              <a:solidFill>
                <a:srgbClr val="FFCC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452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042988" y="2133600"/>
            <a:ext cx="6408737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Microsoft YaHei" charset="0"/>
              </a:defRPr>
            </a:lvl9pPr>
          </a:lstStyle>
          <a:p>
            <a:pPr algn="ctr" eaLnBrk="1" hangingPunct="1">
              <a:spcBef>
                <a:spcPts val="3000"/>
              </a:spcBef>
              <a:buClrTx/>
              <a:buFontTx/>
              <a:buNone/>
            </a:pPr>
            <a:r>
              <a:rPr lang="ru-RU" sz="4800" b="1" i="1">
                <a:solidFill>
                  <a:srgbClr val="FFFFFF"/>
                </a:solidFill>
                <a:latin typeface="Times New Roman" pitchFamily="16" charset="0"/>
              </a:rPr>
              <a:t>Спасибо за работу </a:t>
            </a:r>
          </a:p>
          <a:p>
            <a:pPr algn="ctr" eaLnBrk="1" hangingPunct="1">
              <a:spcBef>
                <a:spcPts val="3000"/>
              </a:spcBef>
              <a:buClrTx/>
              <a:buFontTx/>
              <a:buNone/>
            </a:pPr>
            <a:r>
              <a:rPr lang="ru-RU" sz="4800" b="1" i="1">
                <a:solidFill>
                  <a:srgbClr val="FFFFFF"/>
                </a:solidFill>
                <a:latin typeface="Times New Roman" pitchFamily="16" charset="0"/>
              </a:rPr>
              <a:t>на уроке!</a:t>
            </a:r>
          </a:p>
        </p:txBody>
      </p:sp>
    </p:spTree>
    <p:extLst>
      <p:ext uri="{BB962C8B-B14F-4D97-AF65-F5344CB8AC3E}">
        <p14:creationId xmlns="" xmlns:p14="http://schemas.microsoft.com/office/powerpoint/2010/main" val="1338168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684213" y="692150"/>
            <a:ext cx="5113337" cy="35290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dirty="0">
                <a:solidFill>
                  <a:srgbClr val="0000A4"/>
                </a:solidFill>
                <a:latin typeface="Times New Roman" pitchFamily="16" charset="0"/>
              </a:rPr>
              <a:t/>
            </a:r>
            <a:br>
              <a:rPr lang="ru-RU" sz="3600" dirty="0">
                <a:solidFill>
                  <a:srgbClr val="0000A4"/>
                </a:solidFill>
                <a:latin typeface="Times New Roman" pitchFamily="16" charset="0"/>
              </a:rPr>
            </a:br>
            <a:r>
              <a:rPr lang="ru-RU" sz="3600" dirty="0">
                <a:solidFill>
                  <a:srgbClr val="0000A4"/>
                </a:solidFill>
                <a:latin typeface="Times New Roman" pitchFamily="16" charset="0"/>
              </a:rPr>
              <a:t>Наши ушки на макушке, </a:t>
            </a:r>
            <a:br>
              <a:rPr lang="ru-RU" sz="3600" dirty="0">
                <a:solidFill>
                  <a:srgbClr val="0000A4"/>
                </a:solidFill>
                <a:latin typeface="Times New Roman" pitchFamily="16" charset="0"/>
              </a:rPr>
            </a:br>
            <a:r>
              <a:rPr lang="ru-RU" sz="3600" dirty="0">
                <a:solidFill>
                  <a:srgbClr val="0000A4"/>
                </a:solidFill>
                <a:latin typeface="Times New Roman" pitchFamily="16" charset="0"/>
              </a:rPr>
              <a:t>Глазки широко открыты,</a:t>
            </a:r>
            <a:br>
              <a:rPr lang="ru-RU" sz="3600" dirty="0">
                <a:solidFill>
                  <a:srgbClr val="0000A4"/>
                </a:solidFill>
                <a:latin typeface="Times New Roman" pitchFamily="16" charset="0"/>
              </a:rPr>
            </a:br>
            <a:r>
              <a:rPr lang="ru-RU" sz="3600" dirty="0">
                <a:solidFill>
                  <a:srgbClr val="0000A4"/>
                </a:solidFill>
                <a:latin typeface="Times New Roman" pitchFamily="16" charset="0"/>
              </a:rPr>
              <a:t>Слушаем, запоминаем,</a:t>
            </a:r>
            <a:br>
              <a:rPr lang="ru-RU" sz="3600" dirty="0">
                <a:solidFill>
                  <a:srgbClr val="0000A4"/>
                </a:solidFill>
                <a:latin typeface="Times New Roman" pitchFamily="16" charset="0"/>
              </a:rPr>
            </a:br>
            <a:r>
              <a:rPr lang="ru-RU" sz="3600" dirty="0">
                <a:solidFill>
                  <a:srgbClr val="0000A4"/>
                </a:solidFill>
                <a:latin typeface="Times New Roman" pitchFamily="16" charset="0"/>
              </a:rPr>
              <a:t>Ни минуты не теряем!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600" dirty="0">
              <a:solidFill>
                <a:srgbClr val="0000A4"/>
              </a:solidFill>
              <a:latin typeface="Times New Roman" pitchFamily="16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9036050" y="4221163"/>
            <a:ext cx="107950" cy="2636837"/>
          </a:xfrm>
          <a:prstGeom prst="rect">
            <a:avLst/>
          </a:prstGeom>
          <a:solidFill>
            <a:srgbClr val="FFFFFF"/>
          </a:solidFill>
          <a:ln w="936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0074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-108520" y="1341438"/>
            <a:ext cx="9252520" cy="434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</a:rPr>
              <a:t>27 февраля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2" charset="0"/>
              </a:rPr>
              <a:t>Классная работа</a:t>
            </a:r>
          </a:p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600" dirty="0" smtClean="0"/>
          </a:p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i="1" dirty="0" smtClean="0"/>
              <a:t>2  4  6  8  10  12  14  16  18  20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 b="1" i="1" dirty="0" smtClean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600" b="1" dirty="0" smtClean="0">
              <a:solidFill>
                <a:srgbClr val="000000"/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722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4" y="0"/>
            <a:ext cx="9110656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6906645"/>
              </p:ext>
            </p:extLst>
          </p:nvPr>
        </p:nvGraphicFramePr>
        <p:xfrm>
          <a:off x="179512" y="1412777"/>
          <a:ext cx="8352928" cy="3920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2348"/>
                <a:gridCol w="1044116"/>
                <a:gridCol w="1044116"/>
                <a:gridCol w="1044116"/>
                <a:gridCol w="1044116"/>
                <a:gridCol w="1044116"/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Georgia" pitchFamily="18" charset="0"/>
                        </a:rPr>
                        <a:t>Слагаемое</a:t>
                      </a:r>
                      <a:endParaRPr lang="ru-RU" sz="4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5</a:t>
                      </a:r>
                      <a:endParaRPr lang="ru-RU" sz="4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ru-RU" sz="4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Слагаемое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10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10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99555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Сумма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15</a:t>
                      </a:r>
                      <a:endParaRPr lang="ru-RU" sz="4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13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16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14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19</a:t>
                      </a:r>
                      <a:endParaRPr lang="ru-RU" sz="4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8862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Елена\Мои документы\Мои рисунки\1442378_vbxnifclo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" y="-2664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Documents and Settings\Елена\Мои документы\Мои рисунки\0_6c897_411772b7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53136"/>
            <a:ext cx="2005571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лево 3">
            <a:hlinkClick r:id="rId4" action="ppaction://hlinksldjump"/>
          </p:cNvPr>
          <p:cNvSpPr/>
          <p:nvPr/>
        </p:nvSpPr>
        <p:spPr>
          <a:xfrm>
            <a:off x="2987824" y="4947558"/>
            <a:ext cx="2016224" cy="9792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Сказка</a:t>
            </a:r>
            <a:endParaRPr lang="ru-RU" sz="3200" dirty="0"/>
          </a:p>
        </p:txBody>
      </p:sp>
      <p:sp>
        <p:nvSpPr>
          <p:cNvPr id="5" name="Стрелка вверх 4">
            <a:hlinkClick r:id="rId5" action="ppaction://hlinksldjump"/>
          </p:cNvPr>
          <p:cNvSpPr/>
          <p:nvPr/>
        </p:nvSpPr>
        <p:spPr>
          <a:xfrm>
            <a:off x="5538885" y="2013180"/>
            <a:ext cx="1492386" cy="2808312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dirty="0" smtClean="0"/>
              <a:t>Опасность</a:t>
            </a:r>
            <a:endParaRPr lang="ru-RU" sz="3200" dirty="0"/>
          </a:p>
        </p:txBody>
      </p:sp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7009618" y="5130136"/>
            <a:ext cx="2026877" cy="8460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Друг</a:t>
            </a:r>
            <a:endParaRPr lang="ru-RU" sz="3200" dirty="0"/>
          </a:p>
        </p:txBody>
      </p:sp>
      <p:pic>
        <p:nvPicPr>
          <p:cNvPr id="2" name="Picture 2" descr="C:\Documents and Settings\Елена\Мои документы\Мои рисунки\картинки\Рисунок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70" y="4524436"/>
            <a:ext cx="1762125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70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Елена\Мои документы\Мои рисунки\0b288fa945b4b6e3b9295a8afcd4b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4" y="18000"/>
            <a:ext cx="9110656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851920" y="5779720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18656" y="3961656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-</a:t>
            </a:r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339752" y="2323728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+3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09120" y="1268760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+2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39752" y="2323728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00320" y="3961656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91944" y="2189817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-4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96336" y="3717032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+7</a:t>
            </a:r>
            <a:endParaRPr lang="ru-RU" sz="36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3" idx="4"/>
          </p:cNvCxnSpPr>
          <p:nvPr/>
        </p:nvCxnSpPr>
        <p:spPr>
          <a:xfrm>
            <a:off x="4175856" y="4876056"/>
            <a:ext cx="133264" cy="90366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5"/>
          </p:cNvCxnSpPr>
          <p:nvPr/>
        </p:nvCxnSpPr>
        <p:spPr>
          <a:xfrm>
            <a:off x="3120241" y="3104217"/>
            <a:ext cx="875695" cy="85743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318992" y="1268760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24" name="Прямая соединительная линия 23"/>
          <p:cNvCxnSpPr>
            <a:endCxn id="6" idx="7"/>
          </p:cNvCxnSpPr>
          <p:nvPr/>
        </p:nvCxnSpPr>
        <p:spPr>
          <a:xfrm flipH="1">
            <a:off x="3120241" y="1556792"/>
            <a:ext cx="1188879" cy="90084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191944" y="2189817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stCxn id="20" idx="6"/>
            <a:endCxn id="25" idx="1"/>
          </p:cNvCxnSpPr>
          <p:nvPr/>
        </p:nvCxnSpPr>
        <p:spPr>
          <a:xfrm>
            <a:off x="5233392" y="1725960"/>
            <a:ext cx="1092463" cy="59776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7562016" y="3717032"/>
            <a:ext cx="914400" cy="914400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17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2056" name="Прямая соединительная линия 2055"/>
          <p:cNvCxnSpPr>
            <a:stCxn id="25" idx="5"/>
            <a:endCxn id="28" idx="1"/>
          </p:cNvCxnSpPr>
          <p:nvPr/>
        </p:nvCxnSpPr>
        <p:spPr>
          <a:xfrm>
            <a:off x="6972433" y="2970306"/>
            <a:ext cx="723494" cy="88063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57" name="Picture 4" descr="C:\Documents and Settings\Елена\Мои документы\Мои рисунки\картинки\Рисунок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192" y="4800600"/>
            <a:ext cx="1762125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5" descr="F:\2768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95" y="108000"/>
            <a:ext cx="2068263" cy="196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01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Елена\Мои документы\Мои рисунки\f_4acec78e17d1d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" y="248816"/>
            <a:ext cx="9000000" cy="635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530440" y="32734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86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4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3" y="-3448"/>
            <a:ext cx="9104825" cy="684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2051720" y="810834"/>
            <a:ext cx="4104456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68880" y="1674930"/>
            <a:ext cx="288032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47008" y="810834"/>
            <a:ext cx="1440160" cy="2016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330584" y="2827058"/>
            <a:ext cx="525658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Picture 4" descr="C:\Documents and Settings\Елена\Мои документы\Мои рисунки\картинки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80" y="2478350"/>
            <a:ext cx="1762125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2" name="Прямая соединительная линия 1031"/>
          <p:cNvCxnSpPr/>
          <p:nvPr/>
        </p:nvCxnSpPr>
        <p:spPr>
          <a:xfrm flipV="1">
            <a:off x="2239437" y="2104598"/>
            <a:ext cx="4824536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/>
          <p:nvPr/>
        </p:nvCxnSpPr>
        <p:spPr>
          <a:xfrm>
            <a:off x="4418816" y="1133443"/>
            <a:ext cx="540060" cy="183555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500576" y="3284984"/>
            <a:ext cx="4104456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500576" y="4149080"/>
            <a:ext cx="288032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574864" y="3284984"/>
            <a:ext cx="1440160" cy="20162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2788608" y="5287720"/>
            <a:ext cx="5256584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66048" y="3340870"/>
            <a:ext cx="157376" cy="19926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2500576" y="4149080"/>
            <a:ext cx="847288" cy="13321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788608" y="3312142"/>
            <a:ext cx="3786256" cy="21916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00576" y="4162568"/>
            <a:ext cx="5514448" cy="11251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02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968</TotalTime>
  <Words>189</Words>
  <Application>Microsoft Office PowerPoint</Application>
  <PresentationFormat>Экран (4:3)</PresentationFormat>
  <Paragraphs>105</Paragraphs>
  <Slides>20</Slides>
  <Notes>8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Апекс</vt:lpstr>
      <vt:lpstr>Пакет</vt:lpstr>
      <vt:lpstr>Урок математики по теме: Сложение и вычитание  в пределах 20.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Лестница достижений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99</cp:revision>
  <dcterms:modified xsi:type="dcterms:W3CDTF">2016-02-26T14:48:28Z</dcterms:modified>
</cp:coreProperties>
</file>